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2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4" r:id="rId2"/>
    <p:sldMasterId id="2147483662" r:id="rId3"/>
    <p:sldMasterId id="2147483666" r:id="rId4"/>
    <p:sldMasterId id="2147483668" r:id="rId5"/>
    <p:sldMasterId id="2147483670" r:id="rId6"/>
    <p:sldMasterId id="2147483664" r:id="rId7"/>
  </p:sldMasterIdLst>
  <p:notesMasterIdLst>
    <p:notesMasterId r:id="rId54"/>
  </p:notesMasterIdLst>
  <p:handoutMasterIdLst>
    <p:handoutMasterId r:id="rId55"/>
  </p:handoutMasterIdLst>
  <p:sldIdLst>
    <p:sldId id="263" r:id="rId8"/>
    <p:sldId id="863" r:id="rId9"/>
    <p:sldId id="861" r:id="rId10"/>
    <p:sldId id="887" r:id="rId11"/>
    <p:sldId id="935" r:id="rId12"/>
    <p:sldId id="945" r:id="rId13"/>
    <p:sldId id="946" r:id="rId14"/>
    <p:sldId id="936" r:id="rId15"/>
    <p:sldId id="855" r:id="rId16"/>
    <p:sldId id="937" r:id="rId17"/>
    <p:sldId id="949" r:id="rId18"/>
    <p:sldId id="938" r:id="rId19"/>
    <p:sldId id="872" r:id="rId20"/>
    <p:sldId id="939" r:id="rId21"/>
    <p:sldId id="925" r:id="rId22"/>
    <p:sldId id="926" r:id="rId23"/>
    <p:sldId id="927" r:id="rId24"/>
    <p:sldId id="891" r:id="rId25"/>
    <p:sldId id="930" r:id="rId26"/>
    <p:sldId id="915" r:id="rId27"/>
    <p:sldId id="437" r:id="rId28"/>
    <p:sldId id="285" r:id="rId29"/>
    <p:sldId id="259" r:id="rId30"/>
    <p:sldId id="865" r:id="rId31"/>
    <p:sldId id="866" r:id="rId32"/>
    <p:sldId id="944" r:id="rId33"/>
    <p:sldId id="917" r:id="rId34"/>
    <p:sldId id="951" r:id="rId35"/>
    <p:sldId id="943" r:id="rId36"/>
    <p:sldId id="929" r:id="rId37"/>
    <p:sldId id="919" r:id="rId38"/>
    <p:sldId id="922" r:id="rId39"/>
    <p:sldId id="266" r:id="rId40"/>
    <p:sldId id="310" r:id="rId41"/>
    <p:sldId id="293" r:id="rId42"/>
    <p:sldId id="940" r:id="rId43"/>
    <p:sldId id="941" r:id="rId44"/>
    <p:sldId id="942" r:id="rId45"/>
    <p:sldId id="829" r:id="rId46"/>
    <p:sldId id="828" r:id="rId47"/>
    <p:sldId id="832" r:id="rId48"/>
    <p:sldId id="419" r:id="rId49"/>
    <p:sldId id="950" r:id="rId50"/>
    <p:sldId id="947" r:id="rId51"/>
    <p:sldId id="948" r:id="rId52"/>
    <p:sldId id="298" r:id="rId5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Century Gothic" panose="020B0502020202020204" pitchFamily="34" charset="0"/>
      <p:regular r:id="rId60"/>
      <p:bold r:id="rId61"/>
      <p:italic r:id="rId62"/>
      <p:boldItalic r:id="rId63"/>
    </p:embeddedFont>
    <p:embeddedFont>
      <p:font typeface="Colonna MT" panose="04020805060202030203" pitchFamily="82" charset="0"/>
      <p:regular r:id="rId64"/>
    </p:embeddedFont>
    <p:embeddedFont>
      <p:font typeface="Open Sans" panose="020B0606030504020204" pitchFamily="34" charset="0"/>
      <p:regular r:id="rId65"/>
      <p:bold r:id="rId66"/>
      <p:italic r:id="rId67"/>
      <p:boldItalic r:id="rId68"/>
    </p:embeddedFont>
    <p:embeddedFont>
      <p:font typeface="Raleway" pitchFamily="2" charset="0"/>
      <p:regular r:id="rId69"/>
      <p:bold r:id="rId70"/>
      <p:italic r:id="rId71"/>
      <p:boldItalic r:id="rId7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ters, Dennis K - DWD" initials="WDKD" lastIdx="1" clrIdx="0">
    <p:extLst>
      <p:ext uri="{19B8F6BF-5375-455C-9EA6-DF929625EA0E}">
        <p15:presenceInfo xmlns:p15="http://schemas.microsoft.com/office/powerpoint/2012/main" userId="S::Dennis.Winters@dwd.wisconsin.gov::66b31df4-a998-4300-927b-3f8d1ae594c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21E"/>
    <a:srgbClr val="003663"/>
    <a:srgbClr val="04062E"/>
    <a:srgbClr val="55C7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016" autoAdjust="0"/>
    <p:restoredTop sz="94660"/>
  </p:normalViewPr>
  <p:slideViewPr>
    <p:cSldViewPr>
      <p:cViewPr varScale="1">
        <p:scale>
          <a:sx n="89" d="100"/>
          <a:sy n="89" d="100"/>
        </p:scale>
        <p:origin x="540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205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handoutMaster" Target="handoutMasters/handoutMaster1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font" Target="fonts/font2.fntdata"/><Relationship Id="rId61" Type="http://schemas.openxmlformats.org/officeDocument/2006/relationships/font" Target="fonts/font6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77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7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8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intedkehb\Downloads\SeriesReport-20220117132434_1f0684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>
                <a:solidFill>
                  <a:sysClr val="windowText" lastClr="000000"/>
                </a:solidFill>
              </a:rPr>
              <a:t>Gross domestic product, (</a:t>
            </a:r>
            <a:r>
              <a:rPr lang="en-US" sz="1600" b="1">
                <a:solidFill>
                  <a:sysClr val="windowText" lastClr="000000"/>
                </a:solidFill>
              </a:rPr>
              <a:t>Q/Q % Change, Real $)</a:t>
            </a:r>
            <a:endParaRPr lang="en-US" sz="2000" b="1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381006575449165E-2"/>
          <c:y val="0.10966468213204027"/>
          <c:w val="0.95445119478182927"/>
          <c:h val="0.859657542807149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'GDP%Change'!$A$40:$B$40</c:f>
              <c:strCache>
                <c:ptCount val="2"/>
                <c:pt idx="0">
                  <c:v>1</c:v>
                </c:pt>
                <c:pt idx="1">
                  <c:v>        Gross domestic product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multiLvlStrRef>
              <c:f>'GDP%Change'!$C$38:$CQ$39</c:f>
              <c:multiLvlStrCache>
                <c:ptCount val="92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  <c:pt idx="24">
                    <c:v>Q1</c:v>
                  </c:pt>
                  <c:pt idx="25">
                    <c:v>Q2</c:v>
                  </c:pt>
                  <c:pt idx="26">
                    <c:v>Q3</c:v>
                  </c:pt>
                  <c:pt idx="27">
                    <c:v>Q4</c:v>
                  </c:pt>
                  <c:pt idx="28">
                    <c:v>Q1</c:v>
                  </c:pt>
                  <c:pt idx="29">
                    <c:v>Q2</c:v>
                  </c:pt>
                  <c:pt idx="30">
                    <c:v>Q3</c:v>
                  </c:pt>
                  <c:pt idx="31">
                    <c:v>Q4</c:v>
                  </c:pt>
                  <c:pt idx="32">
                    <c:v>Q1</c:v>
                  </c:pt>
                  <c:pt idx="33">
                    <c:v>Q2</c:v>
                  </c:pt>
                  <c:pt idx="34">
                    <c:v>Q3</c:v>
                  </c:pt>
                  <c:pt idx="35">
                    <c:v>Q4</c:v>
                  </c:pt>
                  <c:pt idx="36">
                    <c:v>Q1</c:v>
                  </c:pt>
                  <c:pt idx="37">
                    <c:v>Q2</c:v>
                  </c:pt>
                  <c:pt idx="38">
                    <c:v>Q3</c:v>
                  </c:pt>
                  <c:pt idx="39">
                    <c:v>Q4</c:v>
                  </c:pt>
                  <c:pt idx="40">
                    <c:v>Q1</c:v>
                  </c:pt>
                  <c:pt idx="41">
                    <c:v>Q2</c:v>
                  </c:pt>
                  <c:pt idx="42">
                    <c:v>Q3</c:v>
                  </c:pt>
                  <c:pt idx="43">
                    <c:v>Q4</c:v>
                  </c:pt>
                  <c:pt idx="44">
                    <c:v>Q1</c:v>
                  </c:pt>
                  <c:pt idx="45">
                    <c:v>Q2</c:v>
                  </c:pt>
                  <c:pt idx="46">
                    <c:v>Q3</c:v>
                  </c:pt>
                  <c:pt idx="47">
                    <c:v>Q4</c:v>
                  </c:pt>
                  <c:pt idx="48">
                    <c:v>Q1</c:v>
                  </c:pt>
                  <c:pt idx="49">
                    <c:v>Q2</c:v>
                  </c:pt>
                  <c:pt idx="50">
                    <c:v>Q3</c:v>
                  </c:pt>
                  <c:pt idx="51">
                    <c:v>Q4</c:v>
                  </c:pt>
                  <c:pt idx="52">
                    <c:v>Q1</c:v>
                  </c:pt>
                  <c:pt idx="53">
                    <c:v>Q2</c:v>
                  </c:pt>
                  <c:pt idx="54">
                    <c:v>Q3</c:v>
                  </c:pt>
                  <c:pt idx="55">
                    <c:v>Q4</c:v>
                  </c:pt>
                  <c:pt idx="56">
                    <c:v>Q1</c:v>
                  </c:pt>
                  <c:pt idx="57">
                    <c:v>Q2</c:v>
                  </c:pt>
                  <c:pt idx="58">
                    <c:v>Q3</c:v>
                  </c:pt>
                  <c:pt idx="59">
                    <c:v>Q4</c:v>
                  </c:pt>
                  <c:pt idx="60">
                    <c:v>Q1</c:v>
                  </c:pt>
                  <c:pt idx="61">
                    <c:v>Q2</c:v>
                  </c:pt>
                  <c:pt idx="62">
                    <c:v>Q3</c:v>
                  </c:pt>
                  <c:pt idx="63">
                    <c:v>Q4</c:v>
                  </c:pt>
                  <c:pt idx="64">
                    <c:v>Q1</c:v>
                  </c:pt>
                  <c:pt idx="65">
                    <c:v>Q2</c:v>
                  </c:pt>
                  <c:pt idx="66">
                    <c:v>Q3</c:v>
                  </c:pt>
                  <c:pt idx="67">
                    <c:v>Q4</c:v>
                  </c:pt>
                  <c:pt idx="68">
                    <c:v>Q1</c:v>
                  </c:pt>
                  <c:pt idx="69">
                    <c:v>Q2</c:v>
                  </c:pt>
                  <c:pt idx="70">
                    <c:v>Q3</c:v>
                  </c:pt>
                  <c:pt idx="71">
                    <c:v>Q4</c:v>
                  </c:pt>
                  <c:pt idx="72">
                    <c:v>Q1</c:v>
                  </c:pt>
                  <c:pt idx="73">
                    <c:v>Q2</c:v>
                  </c:pt>
                  <c:pt idx="74">
                    <c:v>Q3</c:v>
                  </c:pt>
                  <c:pt idx="75">
                    <c:v>Q4</c:v>
                  </c:pt>
                  <c:pt idx="76">
                    <c:v>Q1</c:v>
                  </c:pt>
                  <c:pt idx="77">
                    <c:v>Q2</c:v>
                  </c:pt>
                  <c:pt idx="78">
                    <c:v>Q3</c:v>
                  </c:pt>
                  <c:pt idx="79">
                    <c:v>Q4</c:v>
                  </c:pt>
                  <c:pt idx="80">
                    <c:v>Q1</c:v>
                  </c:pt>
                  <c:pt idx="81">
                    <c:v>Q2</c:v>
                  </c:pt>
                  <c:pt idx="82">
                    <c:v>Q3</c:v>
                  </c:pt>
                  <c:pt idx="83">
                    <c:v>Q4</c:v>
                  </c:pt>
                  <c:pt idx="84">
                    <c:v>Q1</c:v>
                  </c:pt>
                  <c:pt idx="85">
                    <c:v>Q2</c:v>
                  </c:pt>
                  <c:pt idx="86">
                    <c:v>Q3</c:v>
                  </c:pt>
                  <c:pt idx="87">
                    <c:v>Q4</c:v>
                  </c:pt>
                  <c:pt idx="88">
                    <c:v>Q1</c:v>
                  </c:pt>
                  <c:pt idx="89">
                    <c:v>Q2</c:v>
                  </c:pt>
                  <c:pt idx="90">
                    <c:v>Q3</c:v>
                  </c:pt>
                  <c:pt idx="91">
                    <c:v>Q4</c:v>
                  </c:pt>
                </c:lvl>
                <c:lvl>
                  <c:pt idx="0">
                    <c:v>2000</c:v>
                  </c:pt>
                  <c:pt idx="4">
                    <c:v>2001</c:v>
                  </c:pt>
                  <c:pt idx="8">
                    <c:v>2002</c:v>
                  </c:pt>
                  <c:pt idx="12">
                    <c:v>2003</c:v>
                  </c:pt>
                  <c:pt idx="16">
                    <c:v>2004</c:v>
                  </c:pt>
                  <c:pt idx="20">
                    <c:v>2005</c:v>
                  </c:pt>
                  <c:pt idx="24">
                    <c:v>2006</c:v>
                  </c:pt>
                  <c:pt idx="28">
                    <c:v>2007</c:v>
                  </c:pt>
                  <c:pt idx="32">
                    <c:v>2008</c:v>
                  </c:pt>
                  <c:pt idx="36">
                    <c:v>2009</c:v>
                  </c:pt>
                  <c:pt idx="40">
                    <c:v>2010</c:v>
                  </c:pt>
                  <c:pt idx="44">
                    <c:v>2011</c:v>
                  </c:pt>
                  <c:pt idx="48">
                    <c:v>2012</c:v>
                  </c:pt>
                  <c:pt idx="52">
                    <c:v>2013</c:v>
                  </c:pt>
                  <c:pt idx="56">
                    <c:v>2014</c:v>
                  </c:pt>
                  <c:pt idx="60">
                    <c:v>2015</c:v>
                  </c:pt>
                  <c:pt idx="64">
                    <c:v>2016</c:v>
                  </c:pt>
                  <c:pt idx="68">
                    <c:v>2017</c:v>
                  </c:pt>
                  <c:pt idx="72">
                    <c:v>2018</c:v>
                  </c:pt>
                  <c:pt idx="76">
                    <c:v>2019</c:v>
                  </c:pt>
                  <c:pt idx="80">
                    <c:v>2020</c:v>
                  </c:pt>
                  <c:pt idx="84">
                    <c:v>2021</c:v>
                  </c:pt>
                  <c:pt idx="88">
                    <c:v>2022</c:v>
                  </c:pt>
                </c:lvl>
              </c:multiLvlStrCache>
            </c:multiLvlStrRef>
          </c:cat>
          <c:val>
            <c:numRef>
              <c:f>'GDP%Change'!$C$40:$CQ$40</c:f>
              <c:numCache>
                <c:formatCode>General</c:formatCode>
                <c:ptCount val="93"/>
                <c:pt idx="0">
                  <c:v>1.5</c:v>
                </c:pt>
                <c:pt idx="1">
                  <c:v>7.5</c:v>
                </c:pt>
                <c:pt idx="2">
                  <c:v>0.4</c:v>
                </c:pt>
                <c:pt idx="3">
                  <c:v>2.4</c:v>
                </c:pt>
                <c:pt idx="4">
                  <c:v>-1.3</c:v>
                </c:pt>
                <c:pt idx="5">
                  <c:v>2.5</c:v>
                </c:pt>
                <c:pt idx="6">
                  <c:v>-1.6</c:v>
                </c:pt>
                <c:pt idx="7">
                  <c:v>1.1000000000000001</c:v>
                </c:pt>
                <c:pt idx="8">
                  <c:v>3.4</c:v>
                </c:pt>
                <c:pt idx="9">
                  <c:v>2.5</c:v>
                </c:pt>
                <c:pt idx="10">
                  <c:v>1.6</c:v>
                </c:pt>
                <c:pt idx="11">
                  <c:v>0.5</c:v>
                </c:pt>
                <c:pt idx="12">
                  <c:v>2.1</c:v>
                </c:pt>
                <c:pt idx="13">
                  <c:v>3.6</c:v>
                </c:pt>
                <c:pt idx="14">
                  <c:v>6.8</c:v>
                </c:pt>
                <c:pt idx="15">
                  <c:v>4.7</c:v>
                </c:pt>
                <c:pt idx="16">
                  <c:v>2.2999999999999998</c:v>
                </c:pt>
                <c:pt idx="17">
                  <c:v>3.2</c:v>
                </c:pt>
                <c:pt idx="18">
                  <c:v>3.8</c:v>
                </c:pt>
                <c:pt idx="19">
                  <c:v>4.2</c:v>
                </c:pt>
                <c:pt idx="20">
                  <c:v>4.5</c:v>
                </c:pt>
                <c:pt idx="21">
                  <c:v>2</c:v>
                </c:pt>
                <c:pt idx="22">
                  <c:v>3.2</c:v>
                </c:pt>
                <c:pt idx="23">
                  <c:v>2.2999999999999998</c:v>
                </c:pt>
                <c:pt idx="24">
                  <c:v>5.5</c:v>
                </c:pt>
                <c:pt idx="25">
                  <c:v>1</c:v>
                </c:pt>
                <c:pt idx="26">
                  <c:v>0.6</c:v>
                </c:pt>
                <c:pt idx="27">
                  <c:v>3.4</c:v>
                </c:pt>
                <c:pt idx="28">
                  <c:v>1.2</c:v>
                </c:pt>
                <c:pt idx="29">
                  <c:v>2.6</c:v>
                </c:pt>
                <c:pt idx="30">
                  <c:v>2.4</c:v>
                </c:pt>
                <c:pt idx="31">
                  <c:v>2.5</c:v>
                </c:pt>
                <c:pt idx="32">
                  <c:v>-1.6</c:v>
                </c:pt>
                <c:pt idx="33">
                  <c:v>2.2999999999999998</c:v>
                </c:pt>
                <c:pt idx="34">
                  <c:v>-2.1</c:v>
                </c:pt>
                <c:pt idx="35">
                  <c:v>-8.5</c:v>
                </c:pt>
                <c:pt idx="36">
                  <c:v>-4.5999999999999996</c:v>
                </c:pt>
                <c:pt idx="37">
                  <c:v>-0.7</c:v>
                </c:pt>
                <c:pt idx="38">
                  <c:v>1.5</c:v>
                </c:pt>
                <c:pt idx="39">
                  <c:v>4.3</c:v>
                </c:pt>
                <c:pt idx="40">
                  <c:v>2</c:v>
                </c:pt>
                <c:pt idx="41">
                  <c:v>3.9</c:v>
                </c:pt>
                <c:pt idx="42">
                  <c:v>3.1</c:v>
                </c:pt>
                <c:pt idx="43">
                  <c:v>2.1</c:v>
                </c:pt>
                <c:pt idx="44">
                  <c:v>-1</c:v>
                </c:pt>
                <c:pt idx="45">
                  <c:v>2.7</c:v>
                </c:pt>
                <c:pt idx="46">
                  <c:v>-0.2</c:v>
                </c:pt>
                <c:pt idx="47">
                  <c:v>4.5999999999999996</c:v>
                </c:pt>
                <c:pt idx="48" formatCode="0.0">
                  <c:v>3.3</c:v>
                </c:pt>
                <c:pt idx="49" formatCode="0.0">
                  <c:v>1.8</c:v>
                </c:pt>
                <c:pt idx="50" formatCode="0.0">
                  <c:v>0.7</c:v>
                </c:pt>
                <c:pt idx="51" formatCode="0.0">
                  <c:v>0.4</c:v>
                </c:pt>
                <c:pt idx="52" formatCode="0.0">
                  <c:v>3.5</c:v>
                </c:pt>
                <c:pt idx="53" formatCode="0.0">
                  <c:v>0.6</c:v>
                </c:pt>
                <c:pt idx="54" formatCode="0.0">
                  <c:v>3.2</c:v>
                </c:pt>
                <c:pt idx="55" formatCode="0.0">
                  <c:v>2.9</c:v>
                </c:pt>
                <c:pt idx="56" formatCode="0.0">
                  <c:v>-1.4</c:v>
                </c:pt>
                <c:pt idx="57" formatCode="0.0">
                  <c:v>5.2</c:v>
                </c:pt>
                <c:pt idx="58" formatCode="0.0">
                  <c:v>4.7</c:v>
                </c:pt>
                <c:pt idx="59" formatCode="0.0">
                  <c:v>1.8</c:v>
                </c:pt>
                <c:pt idx="60" formatCode="0.0">
                  <c:v>3.3</c:v>
                </c:pt>
                <c:pt idx="61" formatCode="0.0">
                  <c:v>2.2999999999999998</c:v>
                </c:pt>
                <c:pt idx="62" formatCode="0.0">
                  <c:v>1.3</c:v>
                </c:pt>
                <c:pt idx="63" formatCode="0.0">
                  <c:v>0.6</c:v>
                </c:pt>
                <c:pt idx="64" formatCode="0.0">
                  <c:v>2.4</c:v>
                </c:pt>
                <c:pt idx="65" formatCode="0.0">
                  <c:v>1.2</c:v>
                </c:pt>
                <c:pt idx="66" formatCode="0.0">
                  <c:v>2.4</c:v>
                </c:pt>
                <c:pt idx="67" formatCode="0.0">
                  <c:v>2</c:v>
                </c:pt>
                <c:pt idx="68" formatCode="0.0">
                  <c:v>1.9</c:v>
                </c:pt>
                <c:pt idx="69" formatCode="0.0">
                  <c:v>2.2999999999999998</c:v>
                </c:pt>
                <c:pt idx="70" formatCode="0.0">
                  <c:v>2.9</c:v>
                </c:pt>
                <c:pt idx="71" formatCode="0.0">
                  <c:v>3.8</c:v>
                </c:pt>
                <c:pt idx="72" formatCode="0.0">
                  <c:v>3.1</c:v>
                </c:pt>
                <c:pt idx="73" formatCode="0.0">
                  <c:v>3.4</c:v>
                </c:pt>
                <c:pt idx="74" formatCode="0.0">
                  <c:v>1.9</c:v>
                </c:pt>
                <c:pt idx="75" formatCode="0.0">
                  <c:v>0.9</c:v>
                </c:pt>
                <c:pt idx="76" formatCode="0.0">
                  <c:v>2.4</c:v>
                </c:pt>
                <c:pt idx="77" formatCode="0.0">
                  <c:v>3.2</c:v>
                </c:pt>
                <c:pt idx="78" formatCode="0.0">
                  <c:v>2.8</c:v>
                </c:pt>
                <c:pt idx="79" formatCode="0.0">
                  <c:v>1.9</c:v>
                </c:pt>
                <c:pt idx="80" formatCode="0.0">
                  <c:v>-5.0999999999999996</c:v>
                </c:pt>
                <c:pt idx="81" formatCode="0.0">
                  <c:v>-31.2</c:v>
                </c:pt>
                <c:pt idx="82" formatCode="0.0">
                  <c:v>33.799999999999997</c:v>
                </c:pt>
                <c:pt idx="83" formatCode="0.0">
                  <c:v>4.5</c:v>
                </c:pt>
                <c:pt idx="84" formatCode="0.0">
                  <c:v>6.3</c:v>
                </c:pt>
                <c:pt idx="85" formatCode="0.0">
                  <c:v>6.7</c:v>
                </c:pt>
                <c:pt idx="86" formatCode="0.0">
                  <c:v>2.2999999999999998</c:v>
                </c:pt>
                <c:pt idx="87" formatCode="0.0">
                  <c:v>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07-4342-98A9-A92A797295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39171456"/>
        <c:axId val="439170472"/>
      </c:barChart>
      <c:catAx>
        <c:axId val="439171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9170472"/>
        <c:crosses val="autoZero"/>
        <c:auto val="1"/>
        <c:lblAlgn val="ctr"/>
        <c:lblOffset val="100"/>
        <c:noMultiLvlLbl val="0"/>
      </c:catAx>
      <c:valAx>
        <c:axId val="439170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9171456"/>
        <c:crosses val="autoZero"/>
        <c:crossBetween val="between"/>
      </c:valAx>
      <c:spPr>
        <a:solidFill>
          <a:schemeClr val="bg1">
            <a:lumMod val="65000"/>
          </a:schemeClr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Children Were Unable to Attend Daycare or Another Childcare Arrangement Due to the Pandemic in the Last 4 Weeks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Sheet1!$A$2:$H$2</c:f>
              <c:strCache>
                <c:ptCount val="8"/>
                <c:pt idx="0">
                  <c:v>Total Childcare Disruptions</c:v>
                </c:pt>
                <c:pt idx="1">
                  <c:v>Unpaid Leave</c:v>
                </c:pt>
                <c:pt idx="2">
                  <c:v>Paid Leave</c:v>
                </c:pt>
                <c:pt idx="3">
                  <c:v>Cut Work Hours</c:v>
                </c:pt>
                <c:pt idx="4">
                  <c:v>Left a Job</c:v>
                </c:pt>
                <c:pt idx="5">
                  <c:v>Lost a Job</c:v>
                </c:pt>
                <c:pt idx="6">
                  <c:v>Did not Look for a Job</c:v>
                </c:pt>
                <c:pt idx="7">
                  <c:v>Supervised Children While Working</c:v>
                </c:pt>
              </c:strCache>
            </c:strRef>
          </c:cat>
          <c:val>
            <c:numRef>
              <c:f>Sheet1!$A$3:$H$3</c:f>
              <c:numCache>
                <c:formatCode>#,##0</c:formatCode>
                <c:ptCount val="8"/>
                <c:pt idx="0">
                  <c:v>5064173</c:v>
                </c:pt>
                <c:pt idx="1">
                  <c:v>1290630</c:v>
                </c:pt>
                <c:pt idx="2">
                  <c:v>1137057</c:v>
                </c:pt>
                <c:pt idx="3">
                  <c:v>1325972</c:v>
                </c:pt>
                <c:pt idx="4">
                  <c:v>811256</c:v>
                </c:pt>
                <c:pt idx="5">
                  <c:v>382727</c:v>
                </c:pt>
                <c:pt idx="6">
                  <c:v>827667</c:v>
                </c:pt>
                <c:pt idx="7">
                  <c:v>1304780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B0-4D6C-9AFE-8DD3211C43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1801416"/>
        <c:axId val="471802400"/>
      </c:barChart>
      <c:catAx>
        <c:axId val="471801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1802400"/>
        <c:crosses val="autoZero"/>
        <c:auto val="1"/>
        <c:lblAlgn val="ctr"/>
        <c:lblOffset val="100"/>
        <c:noMultiLvlLbl val="0"/>
      </c:catAx>
      <c:valAx>
        <c:axId val="471802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1801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4018362246551849E-2"/>
          <c:y val="1.4925373134328358E-2"/>
          <c:w val="0.91808660371636808"/>
          <c:h val="0.88179907548869829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9.2071294873001475E-2"/>
                  <c:y val="1.056861362478943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Management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6269-43D7-9683-61AC68E5444B}"/>
                </c:ext>
              </c:extLst>
            </c:dLbl>
            <c:dLbl>
              <c:idx val="1"/>
              <c:layout>
                <c:manualLayout>
                  <c:x val="-4.3621212500044651E-3"/>
                  <c:y val="5.6666221807019053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Financial</a:t>
                    </a:r>
                    <a:r>
                      <a:rPr lang="en-US" baseline="0"/>
                      <a:t> Operations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269-43D7-9683-61AC68E5444B}"/>
                </c:ext>
              </c:extLst>
            </c:dLbl>
            <c:dLbl>
              <c:idx val="2"/>
              <c:layout>
                <c:manualLayout>
                  <c:x val="-3.9810521692756555E-2"/>
                  <c:y val="-2.462255650879470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Math</a:t>
                    </a:r>
                    <a:r>
                      <a:rPr lang="en-US" baseline="0"/>
                      <a:t> &amp; Comp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6269-43D7-9683-61AC68E5444B}"/>
                </c:ext>
              </c:extLst>
            </c:dLbl>
            <c:dLbl>
              <c:idx val="3"/>
              <c:layout>
                <c:manualLayout>
                  <c:x val="-7.6022990464692519E-3"/>
                  <c:y val="-1.1130388362473299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Arch</a:t>
                    </a:r>
                    <a:r>
                      <a:rPr lang="en-US" baseline="0"/>
                      <a:t> &amp; Engr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269-43D7-9683-61AC68E5444B}"/>
                </c:ext>
              </c:extLst>
            </c:dLbl>
            <c:dLbl>
              <c:idx val="4"/>
              <c:layout>
                <c:manualLayout>
                  <c:x val="-3.4195647419072626E-2"/>
                  <c:y val="-2.692720395244721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Science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269-43D7-9683-61AC68E5444B}"/>
                </c:ext>
              </c:extLst>
            </c:dLbl>
            <c:dLbl>
              <c:idx val="5"/>
              <c:layout>
                <c:manualLayout>
                  <c:x val="-3.8733255952567693E-2"/>
                  <c:y val="2.038116504093704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Social</a:t>
                    </a:r>
                    <a:r>
                      <a:rPr lang="en-US" baseline="0"/>
                      <a:t> Services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6269-43D7-9683-61AC68E5444B}"/>
                </c:ext>
              </c:extLst>
            </c:dLbl>
            <c:dLbl>
              <c:idx val="6"/>
              <c:layout>
                <c:manualLayout>
                  <c:x val="-2.4200046025832637E-2"/>
                  <c:y val="-2.145202188709462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Legal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6269-43D7-9683-61AC68E5444B}"/>
                </c:ext>
              </c:extLst>
            </c:dLbl>
            <c:dLbl>
              <c:idx val="7"/>
              <c:layout>
                <c:manualLayout>
                  <c:x val="-3.2592673923727659E-2"/>
                  <c:y val="1.968131782034708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Ed</a:t>
                    </a:r>
                    <a:r>
                      <a:rPr lang="en-US" baseline="0"/>
                      <a:t> &amp; Training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6269-43D7-9683-61AC68E5444B}"/>
                </c:ext>
              </c:extLst>
            </c:dLbl>
            <c:dLbl>
              <c:idx val="8"/>
              <c:layout>
                <c:manualLayout>
                  <c:x val="-4.4864343705814311E-2"/>
                  <c:y val="-3.3729258418968813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Arts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6269-43D7-9683-61AC68E5444B}"/>
                </c:ext>
              </c:extLst>
            </c:dLbl>
            <c:dLbl>
              <c:idx val="9"/>
              <c:layout>
                <c:manualLayout>
                  <c:x val="-1.3498551724859142E-2"/>
                  <c:y val="-2.259039448427155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Healthcare Pract &amp; Tech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6269-43D7-9683-61AC68E5444B}"/>
                </c:ext>
              </c:extLst>
            </c:dLbl>
            <c:dLbl>
              <c:idx val="10"/>
              <c:layout>
                <c:manualLayout>
                  <c:x val="-1.9715155127521412E-2"/>
                  <c:y val="2.307948446742664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Healthcare</a:t>
                    </a:r>
                    <a:r>
                      <a:rPr lang="en-US" baseline="0" dirty="0"/>
                      <a:t> Support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6269-43D7-9683-61AC68E5444B}"/>
                </c:ext>
              </c:extLst>
            </c:dLbl>
            <c:dLbl>
              <c:idx val="11"/>
              <c:layout>
                <c:manualLayout>
                  <c:x val="-4.1061998724263055E-2"/>
                  <c:y val="1.540604066282759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Protective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6269-43D7-9683-61AC68E5444B}"/>
                </c:ext>
              </c:extLst>
            </c:dLbl>
            <c:dLbl>
              <c:idx val="12"/>
              <c:layout>
                <c:manualLayout>
                  <c:x val="-7.5406615009777161E-2"/>
                  <c:y val="-2.914247659341089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Food</a:t>
                    </a:r>
                    <a:r>
                      <a:rPr lang="en-US" baseline="0"/>
                      <a:t> Prep &amp; Serving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6269-43D7-9683-61AC68E5444B}"/>
                </c:ext>
              </c:extLst>
            </c:dLbl>
            <c:dLbl>
              <c:idx val="13"/>
              <c:layout>
                <c:manualLayout>
                  <c:x val="-6.5240560069433545E-2"/>
                  <c:y val="-2.665491440435617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Building</a:t>
                    </a:r>
                    <a:r>
                      <a:rPr lang="en-US" baseline="0"/>
                      <a:t> Maintenance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6269-43D7-9683-61AC68E5444B}"/>
                </c:ext>
              </c:extLst>
            </c:dLbl>
            <c:dLbl>
              <c:idx val="14"/>
              <c:layout>
                <c:manualLayout>
                  <c:x val="-6.6188056174253121E-2"/>
                  <c:y val="-2.692717514788263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Personal</a:t>
                    </a:r>
                    <a:r>
                      <a:rPr lang="en-US" baseline="0"/>
                      <a:t> Care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6269-43D7-9683-61AC68E5444B}"/>
                </c:ext>
              </c:extLst>
            </c:dLbl>
            <c:dLbl>
              <c:idx val="15"/>
              <c:layout>
                <c:manualLayout>
                  <c:x val="-2.876474217114364E-2"/>
                  <c:y val="-1.919213488144490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Sales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6269-43D7-9683-61AC68E5444B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r>
                      <a:rPr lang="en-US"/>
                      <a:t>Admin</a:t>
                    </a:r>
                    <a:r>
                      <a:rPr lang="en-US" baseline="0"/>
                      <a:t> Support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6269-43D7-9683-61AC68E5444B}"/>
                </c:ext>
              </c:extLst>
            </c:dLbl>
            <c:dLbl>
              <c:idx val="17"/>
              <c:layout>
                <c:manualLayout>
                  <c:x val="-1.4999999999999999E-2"/>
                  <c:y val="-2.145206113941639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Farming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6269-43D7-9683-61AC68E5444B}"/>
                </c:ext>
              </c:extLst>
            </c:dLbl>
            <c:dLbl>
              <c:idx val="18"/>
              <c:layout>
                <c:manualLayout>
                  <c:x val="-5.6966754155730583E-2"/>
                  <c:y val="-2.692720395244712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Construction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6269-43D7-9683-61AC68E5444B}"/>
                </c:ext>
              </c:extLst>
            </c:dLbl>
            <c:dLbl>
              <c:idx val="19"/>
              <c:layout>
                <c:manualLayout>
                  <c:x val="-1.3922891112714497E-2"/>
                  <c:y val="-2.439495436204802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Install,</a:t>
                    </a:r>
                    <a:r>
                      <a:rPr lang="en-US" baseline="0"/>
                      <a:t> Maint, &amp; Repair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6269-43D7-9683-61AC68E5444B}"/>
                </c:ext>
              </c:extLst>
            </c:dLbl>
            <c:dLbl>
              <c:idx val="20"/>
              <c:layout>
                <c:manualLayout>
                  <c:x val="-4.1599800792848543E-2"/>
                  <c:y val="-2.145202188709466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Production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6269-43D7-9683-61AC68E5444B}"/>
                </c:ext>
              </c:extLst>
            </c:dLbl>
            <c:dLbl>
              <c:idx val="21"/>
              <c:layout>
                <c:manualLayout>
                  <c:x val="-9.8481122009787952E-2"/>
                  <c:y val="-2.145202188709462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Transport</a:t>
                    </a:r>
                    <a:r>
                      <a:rPr lang="en-US" baseline="0"/>
                      <a:t> &amp; Material Moving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6269-43D7-9683-61AC68E544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'WI 2 Digit'!$L$5:$L$26</c:f>
              <c:numCache>
                <c:formatCode>0.0%</c:formatCode>
                <c:ptCount val="22"/>
                <c:pt idx="0">
                  <c:v>4.6222324079080709E-2</c:v>
                </c:pt>
                <c:pt idx="1">
                  <c:v>4.5663702870811687E-2</c:v>
                </c:pt>
                <c:pt idx="2">
                  <c:v>2.7232783903115031E-2</c:v>
                </c:pt>
                <c:pt idx="3">
                  <c:v>1.8287682760448187E-2</c:v>
                </c:pt>
                <c:pt idx="4">
                  <c:v>6.8717570427452648E-3</c:v>
                </c:pt>
                <c:pt idx="5">
                  <c:v>1.4592188613437704E-2</c:v>
                </c:pt>
                <c:pt idx="6">
                  <c:v>4.8771928568103447E-3</c:v>
                </c:pt>
                <c:pt idx="7">
                  <c:v>5.6424322940352864E-2</c:v>
                </c:pt>
                <c:pt idx="8">
                  <c:v>1.1838472529085903E-2</c:v>
                </c:pt>
                <c:pt idx="9">
                  <c:v>5.7298063804568519E-2</c:v>
                </c:pt>
                <c:pt idx="10">
                  <c:v>2.5496044890227353E-2</c:v>
                </c:pt>
                <c:pt idx="11">
                  <c:v>1.9451476944341992E-2</c:v>
                </c:pt>
                <c:pt idx="12">
                  <c:v>8.7599683447981982E-2</c:v>
                </c:pt>
                <c:pt idx="13">
                  <c:v>2.9270318951224492E-2</c:v>
                </c:pt>
                <c:pt idx="14">
                  <c:v>4.0363963202618355E-2</c:v>
                </c:pt>
                <c:pt idx="15">
                  <c:v>9.5277144156499877E-2</c:v>
                </c:pt>
                <c:pt idx="16">
                  <c:v>0.14670968527424363</c:v>
                </c:pt>
                <c:pt idx="17">
                  <c:v>1.8477470735052406E-3</c:v>
                </c:pt>
                <c:pt idx="18">
                  <c:v>3.6210113192412775E-2</c:v>
                </c:pt>
                <c:pt idx="19">
                  <c:v>3.884207850060338E-2</c:v>
                </c:pt>
                <c:pt idx="20">
                  <c:v>0.11585302532774235</c:v>
                </c:pt>
                <c:pt idx="21">
                  <c:v>7.3770227638142366E-2</c:v>
                </c:pt>
              </c:numCache>
            </c:numRef>
          </c:xVal>
          <c:yVal>
            <c:numRef>
              <c:f>'WI 2 Digit'!$M$5:$M$26</c:f>
              <c:numCache>
                <c:formatCode>0.0%</c:formatCode>
                <c:ptCount val="22"/>
                <c:pt idx="0">
                  <c:v>0.14193183813655616</c:v>
                </c:pt>
                <c:pt idx="1">
                  <c:v>0.51528968005018816</c:v>
                </c:pt>
                <c:pt idx="2">
                  <c:v>0.21778218277449046</c:v>
                </c:pt>
                <c:pt idx="3">
                  <c:v>0.18270099862933228</c:v>
                </c:pt>
                <c:pt idx="4">
                  <c:v>0.23455096404377276</c:v>
                </c:pt>
                <c:pt idx="5">
                  <c:v>6.2815611823759054E-2</c:v>
                </c:pt>
                <c:pt idx="6">
                  <c:v>0.42091042584434651</c:v>
                </c:pt>
                <c:pt idx="7">
                  <c:v>0.1482595980622369</c:v>
                </c:pt>
                <c:pt idx="8">
                  <c:v>0.17593952531974311</c:v>
                </c:pt>
                <c:pt idx="9">
                  <c:v>0.15512621731303086</c:v>
                </c:pt>
                <c:pt idx="10">
                  <c:v>0.48004722222222207</c:v>
                </c:pt>
                <c:pt idx="11">
                  <c:v>0.40286132793323515</c:v>
                </c:pt>
                <c:pt idx="12">
                  <c:v>0.8726272329640683</c:v>
                </c:pt>
                <c:pt idx="13">
                  <c:v>0.73455183100888999</c:v>
                </c:pt>
                <c:pt idx="14">
                  <c:v>0.52674749999999992</c:v>
                </c:pt>
                <c:pt idx="15">
                  <c:v>0.8170263444814917</c:v>
                </c:pt>
                <c:pt idx="16">
                  <c:v>0.78686406778479012</c:v>
                </c:pt>
                <c:pt idx="17">
                  <c:v>0.80038759689922478</c:v>
                </c:pt>
                <c:pt idx="18">
                  <c:v>0.65688488924050614</c:v>
                </c:pt>
                <c:pt idx="19">
                  <c:v>0.60002407731784524</c:v>
                </c:pt>
                <c:pt idx="20">
                  <c:v>0.80049076909037664</c:v>
                </c:pt>
                <c:pt idx="21">
                  <c:v>0.74799118974807055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6-6269-43D7-9683-61AC68E544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6536784"/>
        <c:axId val="372298392"/>
      </c:scatterChart>
      <c:valAx>
        <c:axId val="3665367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dirty="0">
                    <a:solidFill>
                      <a:schemeClr val="tx1"/>
                    </a:solidFill>
                  </a:rPr>
                  <a:t>Percent</a:t>
                </a:r>
                <a:r>
                  <a:rPr lang="en-US" sz="1200" b="1" baseline="0" dirty="0">
                    <a:solidFill>
                      <a:schemeClr val="tx1"/>
                    </a:solidFill>
                  </a:rPr>
                  <a:t> of Employment</a:t>
                </a:r>
                <a:endParaRPr lang="en-US" sz="1200" b="1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41742081542596021"/>
              <c:y val="0.9532212950993066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2298392"/>
        <c:crosses val="autoZero"/>
        <c:crossBetween val="midCat"/>
      </c:valAx>
      <c:valAx>
        <c:axId val="372298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65367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ysClr val="windowText" lastClr="000000"/>
                </a:solidFill>
              </a:rPr>
              <a:t>Automation v. AI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7118766404199476E-2"/>
          <c:y val="7.7450377296587936E-2"/>
          <c:w val="0.90232567804024499"/>
          <c:h val="0.766377952755905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Sheet1!$C$3:$C$4</c:f>
              <c:strCache>
                <c:ptCount val="2"/>
                <c:pt idx="0">
                  <c:v>Propensity</c:v>
                </c:pt>
                <c:pt idx="1">
                  <c:v>Automation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Sheet1!$B$5:$B$25</c:f>
              <c:strCache>
                <c:ptCount val="21"/>
                <c:pt idx="0">
                  <c:v>Farming</c:v>
                </c:pt>
                <c:pt idx="1">
                  <c:v>Arc &amp; Engr</c:v>
                </c:pt>
                <c:pt idx="2">
                  <c:v>Science</c:v>
                </c:pt>
                <c:pt idx="3">
                  <c:v>Math &amp; Com</c:v>
                </c:pt>
                <c:pt idx="4">
                  <c:v>Finance</c:v>
                </c:pt>
                <c:pt idx="5">
                  <c:v>Prod</c:v>
                </c:pt>
                <c:pt idx="6">
                  <c:v>Trans</c:v>
                </c:pt>
                <c:pt idx="7">
                  <c:v>Mngmt</c:v>
                </c:pt>
                <c:pt idx="8">
                  <c:v>Bldg Mtnc</c:v>
                </c:pt>
                <c:pt idx="9">
                  <c:v>Health Prac</c:v>
                </c:pt>
                <c:pt idx="10">
                  <c:v>Protective</c:v>
                </c:pt>
                <c:pt idx="11">
                  <c:v>A &amp; E</c:v>
                </c:pt>
                <c:pt idx="12">
                  <c:v>Cnstrct</c:v>
                </c:pt>
                <c:pt idx="13">
                  <c:v>Legal</c:v>
                </c:pt>
                <c:pt idx="14">
                  <c:v>SocSrvc</c:v>
                </c:pt>
                <c:pt idx="15">
                  <c:v>Sales</c:v>
                </c:pt>
                <c:pt idx="16">
                  <c:v>Health Sup</c:v>
                </c:pt>
                <c:pt idx="17">
                  <c:v>Admin</c:v>
                </c:pt>
                <c:pt idx="18">
                  <c:v>Prsnl Cr</c:v>
                </c:pt>
                <c:pt idx="19">
                  <c:v>Food Serv</c:v>
                </c:pt>
                <c:pt idx="20">
                  <c:v>Ed</c:v>
                </c:pt>
              </c:strCache>
            </c:strRef>
          </c:cat>
          <c:val>
            <c:numRef>
              <c:f>Sheet1!$C$5:$C$25</c:f>
              <c:numCache>
                <c:formatCode>General</c:formatCode>
                <c:ptCount val="21"/>
                <c:pt idx="0">
                  <c:v>5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5</c:v>
                </c:pt>
                <c:pt idx="6">
                  <c:v>5</c:v>
                </c:pt>
                <c:pt idx="7">
                  <c:v>1</c:v>
                </c:pt>
                <c:pt idx="8">
                  <c:v>5</c:v>
                </c:pt>
                <c:pt idx="9">
                  <c:v>1</c:v>
                </c:pt>
                <c:pt idx="10">
                  <c:v>3</c:v>
                </c:pt>
                <c:pt idx="11">
                  <c:v>1</c:v>
                </c:pt>
                <c:pt idx="12">
                  <c:v>4</c:v>
                </c:pt>
                <c:pt idx="13">
                  <c:v>3</c:v>
                </c:pt>
                <c:pt idx="14">
                  <c:v>1</c:v>
                </c:pt>
                <c:pt idx="15">
                  <c:v>5</c:v>
                </c:pt>
                <c:pt idx="16">
                  <c:v>3</c:v>
                </c:pt>
                <c:pt idx="17">
                  <c:v>5</c:v>
                </c:pt>
                <c:pt idx="18">
                  <c:v>3</c:v>
                </c:pt>
                <c:pt idx="19">
                  <c:v>5</c:v>
                </c:pt>
                <c:pt idx="2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90-4CD7-8CC6-4B135924267F}"/>
            </c:ext>
          </c:extLst>
        </c:ser>
        <c:ser>
          <c:idx val="1"/>
          <c:order val="1"/>
          <c:tx>
            <c:strRef>
              <c:f>Sheet1!$D$3:$D$4</c:f>
              <c:strCache>
                <c:ptCount val="2"/>
                <c:pt idx="0">
                  <c:v>Propensity</c:v>
                </c:pt>
                <c:pt idx="1">
                  <c:v>AI</c:v>
                </c:pt>
              </c:strCache>
            </c:strRef>
          </c:tx>
          <c:spPr>
            <a:solidFill>
              <a:srgbClr val="F7921E"/>
            </a:solidFill>
            <a:ln>
              <a:noFill/>
            </a:ln>
            <a:effectLst/>
          </c:spPr>
          <c:invertIfNegative val="0"/>
          <c:cat>
            <c:strRef>
              <c:f>Sheet1!$B$5:$B$25</c:f>
              <c:strCache>
                <c:ptCount val="21"/>
                <c:pt idx="0">
                  <c:v>Farming</c:v>
                </c:pt>
                <c:pt idx="1">
                  <c:v>Arc &amp; Engr</c:v>
                </c:pt>
                <c:pt idx="2">
                  <c:v>Science</c:v>
                </c:pt>
                <c:pt idx="3">
                  <c:v>Math &amp; Com</c:v>
                </c:pt>
                <c:pt idx="4">
                  <c:v>Finance</c:v>
                </c:pt>
                <c:pt idx="5">
                  <c:v>Prod</c:v>
                </c:pt>
                <c:pt idx="6">
                  <c:v>Trans</c:v>
                </c:pt>
                <c:pt idx="7">
                  <c:v>Mngmt</c:v>
                </c:pt>
                <c:pt idx="8">
                  <c:v>Bldg Mtnc</c:v>
                </c:pt>
                <c:pt idx="9">
                  <c:v>Health Prac</c:v>
                </c:pt>
                <c:pt idx="10">
                  <c:v>Protective</c:v>
                </c:pt>
                <c:pt idx="11">
                  <c:v>A &amp; E</c:v>
                </c:pt>
                <c:pt idx="12">
                  <c:v>Cnstrct</c:v>
                </c:pt>
                <c:pt idx="13">
                  <c:v>Legal</c:v>
                </c:pt>
                <c:pt idx="14">
                  <c:v>SocSrvc</c:v>
                </c:pt>
                <c:pt idx="15">
                  <c:v>Sales</c:v>
                </c:pt>
                <c:pt idx="16">
                  <c:v>Health Sup</c:v>
                </c:pt>
                <c:pt idx="17">
                  <c:v>Admin</c:v>
                </c:pt>
                <c:pt idx="18">
                  <c:v>Prsnl Cr</c:v>
                </c:pt>
                <c:pt idx="19">
                  <c:v>Food Serv</c:v>
                </c:pt>
                <c:pt idx="20">
                  <c:v>Ed</c:v>
                </c:pt>
              </c:strCache>
            </c:strRef>
          </c:cat>
          <c:val>
            <c:numRef>
              <c:f>Sheet1!$D$5:$D$25</c:f>
              <c:numCache>
                <c:formatCode>General</c:formatCode>
                <c:ptCount val="21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2</c:v>
                </c:pt>
                <c:pt idx="16">
                  <c:v>2</c:v>
                </c:pt>
                <c:pt idx="17">
                  <c:v>2</c:v>
                </c:pt>
                <c:pt idx="18">
                  <c:v>2</c:v>
                </c:pt>
                <c:pt idx="19">
                  <c:v>1</c:v>
                </c:pt>
                <c:pt idx="2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90-4CD7-8CC6-4B13592426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3100904"/>
        <c:axId val="313103200"/>
      </c:barChart>
      <c:catAx>
        <c:axId val="313100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3103200"/>
        <c:crosses val="autoZero"/>
        <c:auto val="1"/>
        <c:lblAlgn val="ctr"/>
        <c:lblOffset val="100"/>
        <c:noMultiLvlLbl val="0"/>
      </c:catAx>
      <c:valAx>
        <c:axId val="313103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3100904"/>
        <c:crosses val="autoZero"/>
        <c:crossBetween val="between"/>
      </c:valAx>
      <c:spPr>
        <a:solidFill>
          <a:schemeClr val="bg1">
            <a:lumMod val="75000"/>
          </a:scheme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184246039975751"/>
          <c:y val="9.7668355811959151E-2"/>
          <c:w val="0.41267704857175064"/>
          <c:h val="6.4924300304046154E-2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>
                <a:solidFill>
                  <a:sysClr val="windowText" lastClr="000000"/>
                </a:solidFill>
              </a:rPr>
              <a:t>Wisconsin Laborforce &amp; Employment (SA)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366399323064626"/>
          <c:y val="8.4774955422018183E-2"/>
          <c:w val="0.84603058067264592"/>
          <c:h val="0.78436611440859128"/>
        </c:manualLayout>
      </c:layout>
      <c:lineChart>
        <c:grouping val="standard"/>
        <c:varyColors val="0"/>
        <c:ser>
          <c:idx val="0"/>
          <c:order val="0"/>
          <c:tx>
            <c:strRef>
              <c:f>Employ!$C$4</c:f>
              <c:strCache>
                <c:ptCount val="1"/>
                <c:pt idx="0">
                  <c:v>Labor Force</c:v>
                </c:pt>
              </c:strCache>
            </c:strRef>
          </c:tx>
          <c:spPr>
            <a:ln w="5080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numRef>
              <c:f>Employ!$B$5:$B$353</c:f>
              <c:numCache>
                <c:formatCode>mmm\-yy</c:formatCode>
                <c:ptCount val="349"/>
                <c:pt idx="0">
                  <c:v>34335</c:v>
                </c:pt>
                <c:pt idx="1">
                  <c:v>34366</c:v>
                </c:pt>
                <c:pt idx="2">
                  <c:v>34394</c:v>
                </c:pt>
                <c:pt idx="3">
                  <c:v>34425</c:v>
                </c:pt>
                <c:pt idx="4">
                  <c:v>34455</c:v>
                </c:pt>
                <c:pt idx="5">
                  <c:v>34486</c:v>
                </c:pt>
                <c:pt idx="6">
                  <c:v>34516</c:v>
                </c:pt>
                <c:pt idx="7">
                  <c:v>34547</c:v>
                </c:pt>
                <c:pt idx="8">
                  <c:v>34578</c:v>
                </c:pt>
                <c:pt idx="9">
                  <c:v>34608</c:v>
                </c:pt>
                <c:pt idx="10">
                  <c:v>34639</c:v>
                </c:pt>
                <c:pt idx="11">
                  <c:v>34669</c:v>
                </c:pt>
                <c:pt idx="12">
                  <c:v>34700</c:v>
                </c:pt>
                <c:pt idx="13">
                  <c:v>34731</c:v>
                </c:pt>
                <c:pt idx="14">
                  <c:v>34759</c:v>
                </c:pt>
                <c:pt idx="15">
                  <c:v>34790</c:v>
                </c:pt>
                <c:pt idx="16">
                  <c:v>34820</c:v>
                </c:pt>
                <c:pt idx="17">
                  <c:v>34851</c:v>
                </c:pt>
                <c:pt idx="18">
                  <c:v>34881</c:v>
                </c:pt>
                <c:pt idx="19">
                  <c:v>34912</c:v>
                </c:pt>
                <c:pt idx="20">
                  <c:v>34943</c:v>
                </c:pt>
                <c:pt idx="21">
                  <c:v>34973</c:v>
                </c:pt>
                <c:pt idx="22">
                  <c:v>35004</c:v>
                </c:pt>
                <c:pt idx="23">
                  <c:v>35034</c:v>
                </c:pt>
                <c:pt idx="24">
                  <c:v>35065</c:v>
                </c:pt>
                <c:pt idx="25">
                  <c:v>35096</c:v>
                </c:pt>
                <c:pt idx="26">
                  <c:v>35125</c:v>
                </c:pt>
                <c:pt idx="27">
                  <c:v>35156</c:v>
                </c:pt>
                <c:pt idx="28">
                  <c:v>35186</c:v>
                </c:pt>
                <c:pt idx="29">
                  <c:v>35217</c:v>
                </c:pt>
                <c:pt idx="30">
                  <c:v>35247</c:v>
                </c:pt>
                <c:pt idx="31">
                  <c:v>35278</c:v>
                </c:pt>
                <c:pt idx="32">
                  <c:v>35309</c:v>
                </c:pt>
                <c:pt idx="33">
                  <c:v>35339</c:v>
                </c:pt>
                <c:pt idx="34">
                  <c:v>35370</c:v>
                </c:pt>
                <c:pt idx="35">
                  <c:v>35400</c:v>
                </c:pt>
                <c:pt idx="36">
                  <c:v>35431</c:v>
                </c:pt>
                <c:pt idx="37">
                  <c:v>35462</c:v>
                </c:pt>
                <c:pt idx="38">
                  <c:v>35490</c:v>
                </c:pt>
                <c:pt idx="39">
                  <c:v>35521</c:v>
                </c:pt>
                <c:pt idx="40">
                  <c:v>35551</c:v>
                </c:pt>
                <c:pt idx="41">
                  <c:v>35582</c:v>
                </c:pt>
                <c:pt idx="42">
                  <c:v>35612</c:v>
                </c:pt>
                <c:pt idx="43">
                  <c:v>35643</c:v>
                </c:pt>
                <c:pt idx="44">
                  <c:v>35674</c:v>
                </c:pt>
                <c:pt idx="45">
                  <c:v>35704</c:v>
                </c:pt>
                <c:pt idx="46">
                  <c:v>35735</c:v>
                </c:pt>
                <c:pt idx="47">
                  <c:v>35765</c:v>
                </c:pt>
                <c:pt idx="48">
                  <c:v>35796</c:v>
                </c:pt>
                <c:pt idx="49">
                  <c:v>35827</c:v>
                </c:pt>
                <c:pt idx="50">
                  <c:v>35855</c:v>
                </c:pt>
                <c:pt idx="51">
                  <c:v>35886</c:v>
                </c:pt>
                <c:pt idx="52">
                  <c:v>35916</c:v>
                </c:pt>
                <c:pt idx="53">
                  <c:v>35947</c:v>
                </c:pt>
                <c:pt idx="54">
                  <c:v>35977</c:v>
                </c:pt>
                <c:pt idx="55">
                  <c:v>36008</c:v>
                </c:pt>
                <c:pt idx="56">
                  <c:v>36039</c:v>
                </c:pt>
                <c:pt idx="57">
                  <c:v>36069</c:v>
                </c:pt>
                <c:pt idx="58">
                  <c:v>36100</c:v>
                </c:pt>
                <c:pt idx="59">
                  <c:v>36130</c:v>
                </c:pt>
                <c:pt idx="60">
                  <c:v>36161</c:v>
                </c:pt>
                <c:pt idx="61">
                  <c:v>36192</c:v>
                </c:pt>
                <c:pt idx="62">
                  <c:v>36220</c:v>
                </c:pt>
                <c:pt idx="63">
                  <c:v>36251</c:v>
                </c:pt>
                <c:pt idx="64">
                  <c:v>36281</c:v>
                </c:pt>
                <c:pt idx="65">
                  <c:v>36312</c:v>
                </c:pt>
                <c:pt idx="66">
                  <c:v>36342</c:v>
                </c:pt>
                <c:pt idx="67">
                  <c:v>36373</c:v>
                </c:pt>
                <c:pt idx="68">
                  <c:v>36404</c:v>
                </c:pt>
                <c:pt idx="69">
                  <c:v>36434</c:v>
                </c:pt>
                <c:pt idx="70">
                  <c:v>36465</c:v>
                </c:pt>
                <c:pt idx="71">
                  <c:v>36495</c:v>
                </c:pt>
                <c:pt idx="72">
                  <c:v>36526</c:v>
                </c:pt>
                <c:pt idx="73">
                  <c:v>36557</c:v>
                </c:pt>
                <c:pt idx="74">
                  <c:v>36586</c:v>
                </c:pt>
                <c:pt idx="75">
                  <c:v>36617</c:v>
                </c:pt>
                <c:pt idx="76">
                  <c:v>36647</c:v>
                </c:pt>
                <c:pt idx="77">
                  <c:v>36678</c:v>
                </c:pt>
                <c:pt idx="78">
                  <c:v>36708</c:v>
                </c:pt>
                <c:pt idx="79">
                  <c:v>36739</c:v>
                </c:pt>
                <c:pt idx="80">
                  <c:v>36770</c:v>
                </c:pt>
                <c:pt idx="81">
                  <c:v>36800</c:v>
                </c:pt>
                <c:pt idx="82">
                  <c:v>36831</c:v>
                </c:pt>
                <c:pt idx="83">
                  <c:v>36861</c:v>
                </c:pt>
                <c:pt idx="84">
                  <c:v>36892</c:v>
                </c:pt>
                <c:pt idx="85">
                  <c:v>36923</c:v>
                </c:pt>
                <c:pt idx="86">
                  <c:v>36951</c:v>
                </c:pt>
                <c:pt idx="87">
                  <c:v>36982</c:v>
                </c:pt>
                <c:pt idx="88">
                  <c:v>37012</c:v>
                </c:pt>
                <c:pt idx="89">
                  <c:v>37043</c:v>
                </c:pt>
                <c:pt idx="90">
                  <c:v>37073</c:v>
                </c:pt>
                <c:pt idx="91">
                  <c:v>37104</c:v>
                </c:pt>
                <c:pt idx="92">
                  <c:v>37135</c:v>
                </c:pt>
                <c:pt idx="93">
                  <c:v>37165</c:v>
                </c:pt>
                <c:pt idx="94">
                  <c:v>37196</c:v>
                </c:pt>
                <c:pt idx="95">
                  <c:v>37226</c:v>
                </c:pt>
                <c:pt idx="96">
                  <c:v>37257</c:v>
                </c:pt>
                <c:pt idx="97">
                  <c:v>37288</c:v>
                </c:pt>
                <c:pt idx="98">
                  <c:v>37316</c:v>
                </c:pt>
                <c:pt idx="99">
                  <c:v>37347</c:v>
                </c:pt>
                <c:pt idx="100">
                  <c:v>37377</c:v>
                </c:pt>
                <c:pt idx="101">
                  <c:v>37408</c:v>
                </c:pt>
                <c:pt idx="102">
                  <c:v>37438</c:v>
                </c:pt>
                <c:pt idx="103">
                  <c:v>37469</c:v>
                </c:pt>
                <c:pt idx="104">
                  <c:v>37500</c:v>
                </c:pt>
                <c:pt idx="105">
                  <c:v>37530</c:v>
                </c:pt>
                <c:pt idx="106">
                  <c:v>37561</c:v>
                </c:pt>
                <c:pt idx="107">
                  <c:v>37591</c:v>
                </c:pt>
                <c:pt idx="108">
                  <c:v>37622</c:v>
                </c:pt>
                <c:pt idx="109">
                  <c:v>37653</c:v>
                </c:pt>
                <c:pt idx="110">
                  <c:v>37681</c:v>
                </c:pt>
                <c:pt idx="111">
                  <c:v>37712</c:v>
                </c:pt>
                <c:pt idx="112">
                  <c:v>37742</c:v>
                </c:pt>
                <c:pt idx="113">
                  <c:v>37773</c:v>
                </c:pt>
                <c:pt idx="114">
                  <c:v>37803</c:v>
                </c:pt>
                <c:pt idx="115">
                  <c:v>37834</c:v>
                </c:pt>
                <c:pt idx="116">
                  <c:v>37865</c:v>
                </c:pt>
                <c:pt idx="117">
                  <c:v>37895</c:v>
                </c:pt>
                <c:pt idx="118">
                  <c:v>37926</c:v>
                </c:pt>
                <c:pt idx="119">
                  <c:v>37956</c:v>
                </c:pt>
                <c:pt idx="120">
                  <c:v>37987</c:v>
                </c:pt>
                <c:pt idx="121">
                  <c:v>38018</c:v>
                </c:pt>
                <c:pt idx="122">
                  <c:v>38047</c:v>
                </c:pt>
                <c:pt idx="123">
                  <c:v>38078</c:v>
                </c:pt>
                <c:pt idx="124">
                  <c:v>38108</c:v>
                </c:pt>
                <c:pt idx="125">
                  <c:v>38139</c:v>
                </c:pt>
                <c:pt idx="126">
                  <c:v>38169</c:v>
                </c:pt>
                <c:pt idx="127">
                  <c:v>38200</c:v>
                </c:pt>
                <c:pt idx="128">
                  <c:v>38231</c:v>
                </c:pt>
                <c:pt idx="129">
                  <c:v>38261</c:v>
                </c:pt>
                <c:pt idx="130">
                  <c:v>38292</c:v>
                </c:pt>
                <c:pt idx="131">
                  <c:v>38322</c:v>
                </c:pt>
                <c:pt idx="132">
                  <c:v>38353</c:v>
                </c:pt>
                <c:pt idx="133">
                  <c:v>38384</c:v>
                </c:pt>
                <c:pt idx="134">
                  <c:v>38412</c:v>
                </c:pt>
                <c:pt idx="135">
                  <c:v>38443</c:v>
                </c:pt>
                <c:pt idx="136">
                  <c:v>38473</c:v>
                </c:pt>
                <c:pt idx="137">
                  <c:v>38504</c:v>
                </c:pt>
                <c:pt idx="138">
                  <c:v>38534</c:v>
                </c:pt>
                <c:pt idx="139">
                  <c:v>38565</c:v>
                </c:pt>
                <c:pt idx="140">
                  <c:v>38596</c:v>
                </c:pt>
                <c:pt idx="141">
                  <c:v>38626</c:v>
                </c:pt>
                <c:pt idx="142">
                  <c:v>38657</c:v>
                </c:pt>
                <c:pt idx="143">
                  <c:v>38687</c:v>
                </c:pt>
                <c:pt idx="144">
                  <c:v>38718</c:v>
                </c:pt>
                <c:pt idx="145">
                  <c:v>38749</c:v>
                </c:pt>
                <c:pt idx="146">
                  <c:v>38777</c:v>
                </c:pt>
                <c:pt idx="147">
                  <c:v>38808</c:v>
                </c:pt>
                <c:pt idx="148">
                  <c:v>38838</c:v>
                </c:pt>
                <c:pt idx="149">
                  <c:v>38869</c:v>
                </c:pt>
                <c:pt idx="150">
                  <c:v>38899</c:v>
                </c:pt>
                <c:pt idx="151">
                  <c:v>38930</c:v>
                </c:pt>
                <c:pt idx="152">
                  <c:v>38961</c:v>
                </c:pt>
                <c:pt idx="153">
                  <c:v>38991</c:v>
                </c:pt>
                <c:pt idx="154">
                  <c:v>39022</c:v>
                </c:pt>
                <c:pt idx="155">
                  <c:v>39052</c:v>
                </c:pt>
                <c:pt idx="156">
                  <c:v>39083</c:v>
                </c:pt>
                <c:pt idx="157">
                  <c:v>39114</c:v>
                </c:pt>
                <c:pt idx="158">
                  <c:v>39142</c:v>
                </c:pt>
                <c:pt idx="159">
                  <c:v>39173</c:v>
                </c:pt>
                <c:pt idx="160">
                  <c:v>39203</c:v>
                </c:pt>
                <c:pt idx="161">
                  <c:v>39234</c:v>
                </c:pt>
                <c:pt idx="162">
                  <c:v>39264</c:v>
                </c:pt>
                <c:pt idx="163">
                  <c:v>39295</c:v>
                </c:pt>
                <c:pt idx="164">
                  <c:v>39326</c:v>
                </c:pt>
                <c:pt idx="165">
                  <c:v>39356</c:v>
                </c:pt>
                <c:pt idx="166">
                  <c:v>39387</c:v>
                </c:pt>
                <c:pt idx="167">
                  <c:v>39417</c:v>
                </c:pt>
                <c:pt idx="168">
                  <c:v>39448</c:v>
                </c:pt>
                <c:pt idx="169">
                  <c:v>39479</c:v>
                </c:pt>
                <c:pt idx="170">
                  <c:v>39508</c:v>
                </c:pt>
                <c:pt idx="171">
                  <c:v>39539</c:v>
                </c:pt>
                <c:pt idx="172">
                  <c:v>39569</c:v>
                </c:pt>
                <c:pt idx="173">
                  <c:v>39600</c:v>
                </c:pt>
                <c:pt idx="174">
                  <c:v>39630</c:v>
                </c:pt>
                <c:pt idx="175">
                  <c:v>39661</c:v>
                </c:pt>
                <c:pt idx="176">
                  <c:v>39692</c:v>
                </c:pt>
                <c:pt idx="177">
                  <c:v>39722</c:v>
                </c:pt>
                <c:pt idx="178">
                  <c:v>39753</c:v>
                </c:pt>
                <c:pt idx="179">
                  <c:v>39783</c:v>
                </c:pt>
                <c:pt idx="180">
                  <c:v>39814</c:v>
                </c:pt>
                <c:pt idx="181">
                  <c:v>39845</c:v>
                </c:pt>
                <c:pt idx="182">
                  <c:v>39873</c:v>
                </c:pt>
                <c:pt idx="183">
                  <c:v>39904</c:v>
                </c:pt>
                <c:pt idx="184">
                  <c:v>39934</c:v>
                </c:pt>
                <c:pt idx="185">
                  <c:v>39965</c:v>
                </c:pt>
                <c:pt idx="186">
                  <c:v>39995</c:v>
                </c:pt>
                <c:pt idx="187">
                  <c:v>40026</c:v>
                </c:pt>
                <c:pt idx="188">
                  <c:v>40057</c:v>
                </c:pt>
                <c:pt idx="189">
                  <c:v>40087</c:v>
                </c:pt>
                <c:pt idx="190">
                  <c:v>40118</c:v>
                </c:pt>
                <c:pt idx="191">
                  <c:v>40148</c:v>
                </c:pt>
                <c:pt idx="192">
                  <c:v>40179</c:v>
                </c:pt>
                <c:pt idx="193">
                  <c:v>40210</c:v>
                </c:pt>
                <c:pt idx="194">
                  <c:v>40238</c:v>
                </c:pt>
                <c:pt idx="195">
                  <c:v>40269</c:v>
                </c:pt>
                <c:pt idx="196">
                  <c:v>40299</c:v>
                </c:pt>
                <c:pt idx="197">
                  <c:v>40330</c:v>
                </c:pt>
                <c:pt idx="198">
                  <c:v>40360</c:v>
                </c:pt>
                <c:pt idx="199">
                  <c:v>40391</c:v>
                </c:pt>
                <c:pt idx="200">
                  <c:v>40422</c:v>
                </c:pt>
                <c:pt idx="201">
                  <c:v>40452</c:v>
                </c:pt>
                <c:pt idx="202">
                  <c:v>40483</c:v>
                </c:pt>
                <c:pt idx="203">
                  <c:v>40513</c:v>
                </c:pt>
                <c:pt idx="204">
                  <c:v>40544</c:v>
                </c:pt>
                <c:pt idx="205">
                  <c:v>40575</c:v>
                </c:pt>
                <c:pt idx="206">
                  <c:v>40603</c:v>
                </c:pt>
                <c:pt idx="207">
                  <c:v>40634</c:v>
                </c:pt>
                <c:pt idx="208">
                  <c:v>40664</c:v>
                </c:pt>
                <c:pt idx="209">
                  <c:v>40695</c:v>
                </c:pt>
                <c:pt idx="210">
                  <c:v>40725</c:v>
                </c:pt>
                <c:pt idx="211">
                  <c:v>40756</c:v>
                </c:pt>
                <c:pt idx="212">
                  <c:v>40787</c:v>
                </c:pt>
                <c:pt idx="213">
                  <c:v>40817</c:v>
                </c:pt>
                <c:pt idx="214">
                  <c:v>40848</c:v>
                </c:pt>
                <c:pt idx="215">
                  <c:v>40878</c:v>
                </c:pt>
                <c:pt idx="216">
                  <c:v>40909</c:v>
                </c:pt>
                <c:pt idx="217">
                  <c:v>40940</c:v>
                </c:pt>
                <c:pt idx="218">
                  <c:v>40969</c:v>
                </c:pt>
                <c:pt idx="219">
                  <c:v>41000</c:v>
                </c:pt>
                <c:pt idx="220">
                  <c:v>41030</c:v>
                </c:pt>
                <c:pt idx="221">
                  <c:v>41061</c:v>
                </c:pt>
                <c:pt idx="222">
                  <c:v>41091</c:v>
                </c:pt>
                <c:pt idx="223">
                  <c:v>41122</c:v>
                </c:pt>
                <c:pt idx="224">
                  <c:v>41153</c:v>
                </c:pt>
                <c:pt idx="225">
                  <c:v>41183</c:v>
                </c:pt>
                <c:pt idx="226">
                  <c:v>41214</c:v>
                </c:pt>
                <c:pt idx="227">
                  <c:v>41244</c:v>
                </c:pt>
                <c:pt idx="228">
                  <c:v>41275</c:v>
                </c:pt>
                <c:pt idx="229">
                  <c:v>41306</c:v>
                </c:pt>
                <c:pt idx="230">
                  <c:v>41334</c:v>
                </c:pt>
                <c:pt idx="231">
                  <c:v>41365</c:v>
                </c:pt>
                <c:pt idx="232">
                  <c:v>41395</c:v>
                </c:pt>
                <c:pt idx="233">
                  <c:v>41426</c:v>
                </c:pt>
                <c:pt idx="234">
                  <c:v>41456</c:v>
                </c:pt>
                <c:pt idx="235">
                  <c:v>41487</c:v>
                </c:pt>
                <c:pt idx="236">
                  <c:v>41518</c:v>
                </c:pt>
                <c:pt idx="237">
                  <c:v>41548</c:v>
                </c:pt>
                <c:pt idx="238">
                  <c:v>41579</c:v>
                </c:pt>
                <c:pt idx="239">
                  <c:v>41609</c:v>
                </c:pt>
                <c:pt idx="240">
                  <c:v>41640</c:v>
                </c:pt>
                <c:pt idx="241">
                  <c:v>41671</c:v>
                </c:pt>
                <c:pt idx="242">
                  <c:v>41699</c:v>
                </c:pt>
                <c:pt idx="243">
                  <c:v>41730</c:v>
                </c:pt>
                <c:pt idx="244">
                  <c:v>41760</c:v>
                </c:pt>
                <c:pt idx="245">
                  <c:v>41791</c:v>
                </c:pt>
                <c:pt idx="246">
                  <c:v>41821</c:v>
                </c:pt>
                <c:pt idx="247">
                  <c:v>41852</c:v>
                </c:pt>
                <c:pt idx="248">
                  <c:v>41883</c:v>
                </c:pt>
                <c:pt idx="249">
                  <c:v>41913</c:v>
                </c:pt>
                <c:pt idx="250">
                  <c:v>41944</c:v>
                </c:pt>
                <c:pt idx="251">
                  <c:v>41974</c:v>
                </c:pt>
                <c:pt idx="252">
                  <c:v>42005</c:v>
                </c:pt>
                <c:pt idx="253">
                  <c:v>42036</c:v>
                </c:pt>
                <c:pt idx="254">
                  <c:v>42064</c:v>
                </c:pt>
                <c:pt idx="255">
                  <c:v>42095</c:v>
                </c:pt>
                <c:pt idx="256">
                  <c:v>42125</c:v>
                </c:pt>
                <c:pt idx="257">
                  <c:v>42156</c:v>
                </c:pt>
                <c:pt idx="258">
                  <c:v>42186</c:v>
                </c:pt>
                <c:pt idx="259">
                  <c:v>42217</c:v>
                </c:pt>
                <c:pt idx="260">
                  <c:v>42248</c:v>
                </c:pt>
                <c:pt idx="261">
                  <c:v>42278</c:v>
                </c:pt>
                <c:pt idx="262">
                  <c:v>42309</c:v>
                </c:pt>
                <c:pt idx="263">
                  <c:v>42339</c:v>
                </c:pt>
                <c:pt idx="264">
                  <c:v>42370</c:v>
                </c:pt>
                <c:pt idx="265">
                  <c:v>42401</c:v>
                </c:pt>
                <c:pt idx="266">
                  <c:v>42430</c:v>
                </c:pt>
                <c:pt idx="267">
                  <c:v>42461</c:v>
                </c:pt>
                <c:pt idx="268">
                  <c:v>42491</c:v>
                </c:pt>
                <c:pt idx="269">
                  <c:v>42522</c:v>
                </c:pt>
                <c:pt idx="270">
                  <c:v>42552</c:v>
                </c:pt>
                <c:pt idx="271">
                  <c:v>42583</c:v>
                </c:pt>
                <c:pt idx="272">
                  <c:v>42614</c:v>
                </c:pt>
                <c:pt idx="273">
                  <c:v>42644</c:v>
                </c:pt>
                <c:pt idx="274">
                  <c:v>42675</c:v>
                </c:pt>
                <c:pt idx="275">
                  <c:v>42705</c:v>
                </c:pt>
                <c:pt idx="276">
                  <c:v>42736</c:v>
                </c:pt>
                <c:pt idx="277">
                  <c:v>42767</c:v>
                </c:pt>
                <c:pt idx="278">
                  <c:v>42795</c:v>
                </c:pt>
                <c:pt idx="279">
                  <c:v>42826</c:v>
                </c:pt>
                <c:pt idx="280">
                  <c:v>42856</c:v>
                </c:pt>
                <c:pt idx="281">
                  <c:v>42887</c:v>
                </c:pt>
                <c:pt idx="282">
                  <c:v>42917</c:v>
                </c:pt>
                <c:pt idx="283">
                  <c:v>42948</c:v>
                </c:pt>
                <c:pt idx="284">
                  <c:v>42979</c:v>
                </c:pt>
                <c:pt idx="285">
                  <c:v>43009</c:v>
                </c:pt>
                <c:pt idx="286">
                  <c:v>43040</c:v>
                </c:pt>
                <c:pt idx="287">
                  <c:v>43070</c:v>
                </c:pt>
                <c:pt idx="288">
                  <c:v>43101</c:v>
                </c:pt>
                <c:pt idx="289">
                  <c:v>43132</c:v>
                </c:pt>
                <c:pt idx="290">
                  <c:v>43160</c:v>
                </c:pt>
                <c:pt idx="291">
                  <c:v>43191</c:v>
                </c:pt>
                <c:pt idx="292">
                  <c:v>43221</c:v>
                </c:pt>
                <c:pt idx="293">
                  <c:v>43252</c:v>
                </c:pt>
                <c:pt idx="294">
                  <c:v>43282</c:v>
                </c:pt>
                <c:pt idx="295">
                  <c:v>43313</c:v>
                </c:pt>
                <c:pt idx="296">
                  <c:v>43344</c:v>
                </c:pt>
                <c:pt idx="297">
                  <c:v>43374</c:v>
                </c:pt>
                <c:pt idx="298">
                  <c:v>43405</c:v>
                </c:pt>
                <c:pt idx="299">
                  <c:v>43435</c:v>
                </c:pt>
                <c:pt idx="300">
                  <c:v>43466</c:v>
                </c:pt>
                <c:pt idx="301">
                  <c:v>43497</c:v>
                </c:pt>
                <c:pt idx="302">
                  <c:v>43525</c:v>
                </c:pt>
                <c:pt idx="303">
                  <c:v>43556</c:v>
                </c:pt>
                <c:pt idx="304">
                  <c:v>43586</c:v>
                </c:pt>
                <c:pt idx="305">
                  <c:v>43617</c:v>
                </c:pt>
                <c:pt idx="306">
                  <c:v>43647</c:v>
                </c:pt>
                <c:pt idx="307">
                  <c:v>43678</c:v>
                </c:pt>
                <c:pt idx="308">
                  <c:v>43709</c:v>
                </c:pt>
                <c:pt idx="309">
                  <c:v>43739</c:v>
                </c:pt>
                <c:pt idx="310">
                  <c:v>43770</c:v>
                </c:pt>
                <c:pt idx="311">
                  <c:v>43800</c:v>
                </c:pt>
                <c:pt idx="312">
                  <c:v>43831</c:v>
                </c:pt>
                <c:pt idx="313">
                  <c:v>43862</c:v>
                </c:pt>
                <c:pt idx="314">
                  <c:v>43891</c:v>
                </c:pt>
                <c:pt idx="315">
                  <c:v>43922</c:v>
                </c:pt>
                <c:pt idx="316">
                  <c:v>43952</c:v>
                </c:pt>
                <c:pt idx="317">
                  <c:v>43983</c:v>
                </c:pt>
                <c:pt idx="318">
                  <c:v>44013</c:v>
                </c:pt>
                <c:pt idx="319">
                  <c:v>44044</c:v>
                </c:pt>
                <c:pt idx="320">
                  <c:v>44075</c:v>
                </c:pt>
                <c:pt idx="321">
                  <c:v>44105</c:v>
                </c:pt>
                <c:pt idx="322">
                  <c:v>44136</c:v>
                </c:pt>
                <c:pt idx="323">
                  <c:v>44166</c:v>
                </c:pt>
                <c:pt idx="324">
                  <c:v>44197</c:v>
                </c:pt>
                <c:pt idx="325">
                  <c:v>44228</c:v>
                </c:pt>
                <c:pt idx="326">
                  <c:v>44256</c:v>
                </c:pt>
                <c:pt idx="327">
                  <c:v>44287</c:v>
                </c:pt>
                <c:pt idx="328">
                  <c:v>44317</c:v>
                </c:pt>
                <c:pt idx="329">
                  <c:v>44348</c:v>
                </c:pt>
                <c:pt idx="330">
                  <c:v>44378</c:v>
                </c:pt>
                <c:pt idx="331">
                  <c:v>44409</c:v>
                </c:pt>
                <c:pt idx="332">
                  <c:v>44440</c:v>
                </c:pt>
                <c:pt idx="333">
                  <c:v>44470</c:v>
                </c:pt>
                <c:pt idx="334">
                  <c:v>44501</c:v>
                </c:pt>
                <c:pt idx="335">
                  <c:v>44531</c:v>
                </c:pt>
                <c:pt idx="336">
                  <c:v>44562</c:v>
                </c:pt>
                <c:pt idx="337">
                  <c:v>44593</c:v>
                </c:pt>
                <c:pt idx="338">
                  <c:v>44621</c:v>
                </c:pt>
                <c:pt idx="339">
                  <c:v>44652</c:v>
                </c:pt>
                <c:pt idx="340">
                  <c:v>44682</c:v>
                </c:pt>
                <c:pt idx="341">
                  <c:v>44713</c:v>
                </c:pt>
                <c:pt idx="342">
                  <c:v>44743</c:v>
                </c:pt>
                <c:pt idx="343">
                  <c:v>44774</c:v>
                </c:pt>
                <c:pt idx="344">
                  <c:v>44805</c:v>
                </c:pt>
                <c:pt idx="345">
                  <c:v>44835</c:v>
                </c:pt>
                <c:pt idx="346">
                  <c:v>44866</c:v>
                </c:pt>
                <c:pt idx="347">
                  <c:v>44896</c:v>
                </c:pt>
                <c:pt idx="348">
                  <c:v>44927</c:v>
                </c:pt>
              </c:numCache>
            </c:numRef>
          </c:cat>
          <c:val>
            <c:numRef>
              <c:f>Employ!$C$5:$C$353</c:f>
              <c:numCache>
                <c:formatCode>_(* #,##0_);_(* \(#,##0\);_(* "-"??_);_(@_)</c:formatCode>
                <c:ptCount val="349"/>
                <c:pt idx="0">
                  <c:v>2799236</c:v>
                </c:pt>
                <c:pt idx="1">
                  <c:v>2805251</c:v>
                </c:pt>
                <c:pt idx="2">
                  <c:v>2808366</c:v>
                </c:pt>
                <c:pt idx="3">
                  <c:v>2809434</c:v>
                </c:pt>
                <c:pt idx="4">
                  <c:v>2810531</c:v>
                </c:pt>
                <c:pt idx="5">
                  <c:v>2813342</c:v>
                </c:pt>
                <c:pt idx="6">
                  <c:v>2818474</c:v>
                </c:pt>
                <c:pt idx="7">
                  <c:v>2825261</c:v>
                </c:pt>
                <c:pt idx="8">
                  <c:v>2832402</c:v>
                </c:pt>
                <c:pt idx="9">
                  <c:v>2838660</c:v>
                </c:pt>
                <c:pt idx="10">
                  <c:v>2843966</c:v>
                </c:pt>
                <c:pt idx="11">
                  <c:v>2848293</c:v>
                </c:pt>
                <c:pt idx="12">
                  <c:v>2851664</c:v>
                </c:pt>
                <c:pt idx="13">
                  <c:v>2854729</c:v>
                </c:pt>
                <c:pt idx="14">
                  <c:v>2858204</c:v>
                </c:pt>
                <c:pt idx="15">
                  <c:v>2862084</c:v>
                </c:pt>
                <c:pt idx="16">
                  <c:v>2866228</c:v>
                </c:pt>
                <c:pt idx="17">
                  <c:v>2870534</c:v>
                </c:pt>
                <c:pt idx="18">
                  <c:v>2874650</c:v>
                </c:pt>
                <c:pt idx="19">
                  <c:v>2878170</c:v>
                </c:pt>
                <c:pt idx="20">
                  <c:v>2881043</c:v>
                </c:pt>
                <c:pt idx="21">
                  <c:v>2883900</c:v>
                </c:pt>
                <c:pt idx="22">
                  <c:v>2887368</c:v>
                </c:pt>
                <c:pt idx="23">
                  <c:v>2891898</c:v>
                </c:pt>
                <c:pt idx="24">
                  <c:v>2897709</c:v>
                </c:pt>
                <c:pt idx="25">
                  <c:v>2904562</c:v>
                </c:pt>
                <c:pt idx="26">
                  <c:v>2911552</c:v>
                </c:pt>
                <c:pt idx="27">
                  <c:v>2917583</c:v>
                </c:pt>
                <c:pt idx="28">
                  <c:v>2922075</c:v>
                </c:pt>
                <c:pt idx="29">
                  <c:v>2924967</c:v>
                </c:pt>
                <c:pt idx="30">
                  <c:v>2926717</c:v>
                </c:pt>
                <c:pt idx="31">
                  <c:v>2927826</c:v>
                </c:pt>
                <c:pt idx="32">
                  <c:v>2928299</c:v>
                </c:pt>
                <c:pt idx="33">
                  <c:v>2928057</c:v>
                </c:pt>
                <c:pt idx="34">
                  <c:v>2927495</c:v>
                </c:pt>
                <c:pt idx="35">
                  <c:v>2927299</c:v>
                </c:pt>
                <c:pt idx="36">
                  <c:v>2928223</c:v>
                </c:pt>
                <c:pt idx="37">
                  <c:v>2930448</c:v>
                </c:pt>
                <c:pt idx="38">
                  <c:v>2934064</c:v>
                </c:pt>
                <c:pt idx="39">
                  <c:v>2939364</c:v>
                </c:pt>
                <c:pt idx="40">
                  <c:v>2945606</c:v>
                </c:pt>
                <c:pt idx="41">
                  <c:v>2952171</c:v>
                </c:pt>
                <c:pt idx="42">
                  <c:v>2959233</c:v>
                </c:pt>
                <c:pt idx="43">
                  <c:v>2966453</c:v>
                </c:pt>
                <c:pt idx="44">
                  <c:v>2972840</c:v>
                </c:pt>
                <c:pt idx="45">
                  <c:v>2977652</c:v>
                </c:pt>
                <c:pt idx="46">
                  <c:v>2980073</c:v>
                </c:pt>
                <c:pt idx="47">
                  <c:v>2979934</c:v>
                </c:pt>
                <c:pt idx="48">
                  <c:v>2977562</c:v>
                </c:pt>
                <c:pt idx="49">
                  <c:v>2974202</c:v>
                </c:pt>
                <c:pt idx="50">
                  <c:v>2970936</c:v>
                </c:pt>
                <c:pt idx="51">
                  <c:v>2968396</c:v>
                </c:pt>
                <c:pt idx="52">
                  <c:v>2967088</c:v>
                </c:pt>
                <c:pt idx="53">
                  <c:v>2966613</c:v>
                </c:pt>
                <c:pt idx="54">
                  <c:v>2965905</c:v>
                </c:pt>
                <c:pt idx="55">
                  <c:v>2965044</c:v>
                </c:pt>
                <c:pt idx="56">
                  <c:v>2964536</c:v>
                </c:pt>
                <c:pt idx="57">
                  <c:v>2963996</c:v>
                </c:pt>
                <c:pt idx="58">
                  <c:v>2962609</c:v>
                </c:pt>
                <c:pt idx="59">
                  <c:v>2960141</c:v>
                </c:pt>
                <c:pt idx="60">
                  <c:v>2956895</c:v>
                </c:pt>
                <c:pt idx="61">
                  <c:v>2953342</c:v>
                </c:pt>
                <c:pt idx="62">
                  <c:v>2950389</c:v>
                </c:pt>
                <c:pt idx="63">
                  <c:v>2949008</c:v>
                </c:pt>
                <c:pt idx="64">
                  <c:v>2949497</c:v>
                </c:pt>
                <c:pt idx="65">
                  <c:v>2952013</c:v>
                </c:pt>
                <c:pt idx="66">
                  <c:v>2955960</c:v>
                </c:pt>
                <c:pt idx="67">
                  <c:v>2960130</c:v>
                </c:pt>
                <c:pt idx="68">
                  <c:v>2963806</c:v>
                </c:pt>
                <c:pt idx="69">
                  <c:v>2967059</c:v>
                </c:pt>
                <c:pt idx="70">
                  <c:v>2970383</c:v>
                </c:pt>
                <c:pt idx="71">
                  <c:v>2973678</c:v>
                </c:pt>
                <c:pt idx="72">
                  <c:v>2976661</c:v>
                </c:pt>
                <c:pt idx="73">
                  <c:v>2979133</c:v>
                </c:pt>
                <c:pt idx="74">
                  <c:v>2981108</c:v>
                </c:pt>
                <c:pt idx="75">
                  <c:v>2982659</c:v>
                </c:pt>
                <c:pt idx="76">
                  <c:v>2983667</c:v>
                </c:pt>
                <c:pt idx="77">
                  <c:v>2983956</c:v>
                </c:pt>
                <c:pt idx="78">
                  <c:v>2984042</c:v>
                </c:pt>
                <c:pt idx="79">
                  <c:v>2984888</c:v>
                </c:pt>
                <c:pt idx="80">
                  <c:v>2987106</c:v>
                </c:pt>
                <c:pt idx="81">
                  <c:v>2991135</c:v>
                </c:pt>
                <c:pt idx="82">
                  <c:v>2996986</c:v>
                </c:pt>
                <c:pt idx="83">
                  <c:v>3004094</c:v>
                </c:pt>
                <c:pt idx="84">
                  <c:v>3011189</c:v>
                </c:pt>
                <c:pt idx="85">
                  <c:v>3016984</c:v>
                </c:pt>
                <c:pt idx="86">
                  <c:v>3020474</c:v>
                </c:pt>
                <c:pt idx="87">
                  <c:v>3021235</c:v>
                </c:pt>
                <c:pt idx="88">
                  <c:v>3020351</c:v>
                </c:pt>
                <c:pt idx="89">
                  <c:v>3018999</c:v>
                </c:pt>
                <c:pt idx="90">
                  <c:v>3018019</c:v>
                </c:pt>
                <c:pt idx="91">
                  <c:v>3017389</c:v>
                </c:pt>
                <c:pt idx="92">
                  <c:v>3016955</c:v>
                </c:pt>
                <c:pt idx="93">
                  <c:v>3016564</c:v>
                </c:pt>
                <c:pt idx="94">
                  <c:v>3015925</c:v>
                </c:pt>
                <c:pt idx="95">
                  <c:v>3015244</c:v>
                </c:pt>
                <c:pt idx="96">
                  <c:v>3014685</c:v>
                </c:pt>
                <c:pt idx="97">
                  <c:v>3014014</c:v>
                </c:pt>
                <c:pt idx="98">
                  <c:v>3012899</c:v>
                </c:pt>
                <c:pt idx="99">
                  <c:v>3011789</c:v>
                </c:pt>
                <c:pt idx="100">
                  <c:v>3011225</c:v>
                </c:pt>
                <c:pt idx="101">
                  <c:v>3011622</c:v>
                </c:pt>
                <c:pt idx="102">
                  <c:v>3012919</c:v>
                </c:pt>
                <c:pt idx="103">
                  <c:v>3015304</c:v>
                </c:pt>
                <c:pt idx="104">
                  <c:v>3018972</c:v>
                </c:pt>
                <c:pt idx="105">
                  <c:v>3023489</c:v>
                </c:pt>
                <c:pt idx="106">
                  <c:v>3028698</c:v>
                </c:pt>
                <c:pt idx="107">
                  <c:v>3033987</c:v>
                </c:pt>
                <c:pt idx="108">
                  <c:v>3039340</c:v>
                </c:pt>
                <c:pt idx="109">
                  <c:v>3044768</c:v>
                </c:pt>
                <c:pt idx="110">
                  <c:v>3049303</c:v>
                </c:pt>
                <c:pt idx="111">
                  <c:v>3051560</c:v>
                </c:pt>
                <c:pt idx="112">
                  <c:v>3050805</c:v>
                </c:pt>
                <c:pt idx="113">
                  <c:v>3048023</c:v>
                </c:pt>
                <c:pt idx="114">
                  <c:v>3044763</c:v>
                </c:pt>
                <c:pt idx="115">
                  <c:v>3042098</c:v>
                </c:pt>
                <c:pt idx="116">
                  <c:v>3040587</c:v>
                </c:pt>
                <c:pt idx="117">
                  <c:v>3040588</c:v>
                </c:pt>
                <c:pt idx="118">
                  <c:v>3041626</c:v>
                </c:pt>
                <c:pt idx="119">
                  <c:v>3042705</c:v>
                </c:pt>
                <c:pt idx="120">
                  <c:v>3042711</c:v>
                </c:pt>
                <c:pt idx="121">
                  <c:v>3041271</c:v>
                </c:pt>
                <c:pt idx="122">
                  <c:v>3039707</c:v>
                </c:pt>
                <c:pt idx="123">
                  <c:v>3038689</c:v>
                </c:pt>
                <c:pt idx="124">
                  <c:v>3038020</c:v>
                </c:pt>
                <c:pt idx="125">
                  <c:v>3037358</c:v>
                </c:pt>
                <c:pt idx="126">
                  <c:v>3036243</c:v>
                </c:pt>
                <c:pt idx="127">
                  <c:v>3034311</c:v>
                </c:pt>
                <c:pt idx="128">
                  <c:v>3031344</c:v>
                </c:pt>
                <c:pt idx="129">
                  <c:v>3027357</c:v>
                </c:pt>
                <c:pt idx="130">
                  <c:v>3022811</c:v>
                </c:pt>
                <c:pt idx="131">
                  <c:v>3018970</c:v>
                </c:pt>
                <c:pt idx="132">
                  <c:v>3016579</c:v>
                </c:pt>
                <c:pt idx="133">
                  <c:v>3015702</c:v>
                </c:pt>
                <c:pt idx="134">
                  <c:v>3016078</c:v>
                </c:pt>
                <c:pt idx="135">
                  <c:v>3017984</c:v>
                </c:pt>
                <c:pt idx="136">
                  <c:v>3021665</c:v>
                </c:pt>
                <c:pt idx="137">
                  <c:v>3026367</c:v>
                </c:pt>
                <c:pt idx="138">
                  <c:v>3031393</c:v>
                </c:pt>
                <c:pt idx="139">
                  <c:v>3036040</c:v>
                </c:pt>
                <c:pt idx="140">
                  <c:v>3039521</c:v>
                </c:pt>
                <c:pt idx="141">
                  <c:v>3041767</c:v>
                </c:pt>
                <c:pt idx="142">
                  <c:v>3043147</c:v>
                </c:pt>
                <c:pt idx="143">
                  <c:v>3043904</c:v>
                </c:pt>
                <c:pt idx="144">
                  <c:v>3044830</c:v>
                </c:pt>
                <c:pt idx="145">
                  <c:v>3046724</c:v>
                </c:pt>
                <c:pt idx="146">
                  <c:v>3049844</c:v>
                </c:pt>
                <c:pt idx="147">
                  <c:v>3054068</c:v>
                </c:pt>
                <c:pt idx="148">
                  <c:v>3059089</c:v>
                </c:pt>
                <c:pt idx="149">
                  <c:v>3064326</c:v>
                </c:pt>
                <c:pt idx="150">
                  <c:v>3069428</c:v>
                </c:pt>
                <c:pt idx="151">
                  <c:v>3074307</c:v>
                </c:pt>
                <c:pt idx="152">
                  <c:v>3078965</c:v>
                </c:pt>
                <c:pt idx="153">
                  <c:v>3083012</c:v>
                </c:pt>
                <c:pt idx="154">
                  <c:v>3085923</c:v>
                </c:pt>
                <c:pt idx="155">
                  <c:v>3087289</c:v>
                </c:pt>
                <c:pt idx="156">
                  <c:v>3087107</c:v>
                </c:pt>
                <c:pt idx="157">
                  <c:v>3086120</c:v>
                </c:pt>
                <c:pt idx="158">
                  <c:v>3084887</c:v>
                </c:pt>
                <c:pt idx="159">
                  <c:v>3084013</c:v>
                </c:pt>
                <c:pt idx="160">
                  <c:v>3084018</c:v>
                </c:pt>
                <c:pt idx="161">
                  <c:v>3084946</c:v>
                </c:pt>
                <c:pt idx="162">
                  <c:v>3086615</c:v>
                </c:pt>
                <c:pt idx="163">
                  <c:v>3088677</c:v>
                </c:pt>
                <c:pt idx="164">
                  <c:v>3090646</c:v>
                </c:pt>
                <c:pt idx="165">
                  <c:v>3091929</c:v>
                </c:pt>
                <c:pt idx="166">
                  <c:v>3092492</c:v>
                </c:pt>
                <c:pt idx="167">
                  <c:v>3092618</c:v>
                </c:pt>
                <c:pt idx="168">
                  <c:v>3092444</c:v>
                </c:pt>
                <c:pt idx="169">
                  <c:v>3092050</c:v>
                </c:pt>
                <c:pt idx="170">
                  <c:v>3091763</c:v>
                </c:pt>
                <c:pt idx="171">
                  <c:v>3091788</c:v>
                </c:pt>
                <c:pt idx="172">
                  <c:v>3092342</c:v>
                </c:pt>
                <c:pt idx="173">
                  <c:v>3093969</c:v>
                </c:pt>
                <c:pt idx="174">
                  <c:v>3096523</c:v>
                </c:pt>
                <c:pt idx="175">
                  <c:v>3099708</c:v>
                </c:pt>
                <c:pt idx="176">
                  <c:v>3103711</c:v>
                </c:pt>
                <c:pt idx="177">
                  <c:v>3108572</c:v>
                </c:pt>
                <c:pt idx="178">
                  <c:v>3113762</c:v>
                </c:pt>
                <c:pt idx="179">
                  <c:v>3118667</c:v>
                </c:pt>
                <c:pt idx="180">
                  <c:v>3122945</c:v>
                </c:pt>
                <c:pt idx="181">
                  <c:v>3126622</c:v>
                </c:pt>
                <c:pt idx="182">
                  <c:v>3129930</c:v>
                </c:pt>
                <c:pt idx="183">
                  <c:v>3132217</c:v>
                </c:pt>
                <c:pt idx="184">
                  <c:v>3131940</c:v>
                </c:pt>
                <c:pt idx="185">
                  <c:v>3128053</c:v>
                </c:pt>
                <c:pt idx="186">
                  <c:v>3120387</c:v>
                </c:pt>
                <c:pt idx="187">
                  <c:v>3110072</c:v>
                </c:pt>
                <c:pt idx="188">
                  <c:v>3099185</c:v>
                </c:pt>
                <c:pt idx="189">
                  <c:v>3089933</c:v>
                </c:pt>
                <c:pt idx="190">
                  <c:v>3084461</c:v>
                </c:pt>
                <c:pt idx="191">
                  <c:v>3083749</c:v>
                </c:pt>
                <c:pt idx="192">
                  <c:v>3086454</c:v>
                </c:pt>
                <c:pt idx="193">
                  <c:v>3089495</c:v>
                </c:pt>
                <c:pt idx="194">
                  <c:v>3090610</c:v>
                </c:pt>
                <c:pt idx="195">
                  <c:v>3089354</c:v>
                </c:pt>
                <c:pt idx="196">
                  <c:v>3086350</c:v>
                </c:pt>
                <c:pt idx="197">
                  <c:v>3082609</c:v>
                </c:pt>
                <c:pt idx="198">
                  <c:v>3079417</c:v>
                </c:pt>
                <c:pt idx="199">
                  <c:v>3077502</c:v>
                </c:pt>
                <c:pt idx="200">
                  <c:v>3076543</c:v>
                </c:pt>
                <c:pt idx="201">
                  <c:v>3076209</c:v>
                </c:pt>
                <c:pt idx="202">
                  <c:v>3075716</c:v>
                </c:pt>
                <c:pt idx="203">
                  <c:v>3074471</c:v>
                </c:pt>
                <c:pt idx="204">
                  <c:v>3072930</c:v>
                </c:pt>
                <c:pt idx="205">
                  <c:v>3071357</c:v>
                </c:pt>
                <c:pt idx="206">
                  <c:v>3069439</c:v>
                </c:pt>
                <c:pt idx="207">
                  <c:v>3067488</c:v>
                </c:pt>
                <c:pt idx="208">
                  <c:v>3066514</c:v>
                </c:pt>
                <c:pt idx="209">
                  <c:v>3067022</c:v>
                </c:pt>
                <c:pt idx="210">
                  <c:v>3069100</c:v>
                </c:pt>
                <c:pt idx="211">
                  <c:v>3072085</c:v>
                </c:pt>
                <c:pt idx="212">
                  <c:v>3074803</c:v>
                </c:pt>
                <c:pt idx="213">
                  <c:v>3076325</c:v>
                </c:pt>
                <c:pt idx="214">
                  <c:v>3075869</c:v>
                </c:pt>
                <c:pt idx="215">
                  <c:v>3073596</c:v>
                </c:pt>
                <c:pt idx="216">
                  <c:v>3070628</c:v>
                </c:pt>
                <c:pt idx="217">
                  <c:v>3068522</c:v>
                </c:pt>
                <c:pt idx="218">
                  <c:v>3067746</c:v>
                </c:pt>
                <c:pt idx="219">
                  <c:v>3067471</c:v>
                </c:pt>
                <c:pt idx="220">
                  <c:v>3067402</c:v>
                </c:pt>
                <c:pt idx="221">
                  <c:v>3067586</c:v>
                </c:pt>
                <c:pt idx="222">
                  <c:v>3068026</c:v>
                </c:pt>
                <c:pt idx="223">
                  <c:v>3068963</c:v>
                </c:pt>
                <c:pt idx="224">
                  <c:v>3070787</c:v>
                </c:pt>
                <c:pt idx="225">
                  <c:v>3072854</c:v>
                </c:pt>
                <c:pt idx="226">
                  <c:v>3074792</c:v>
                </c:pt>
                <c:pt idx="227">
                  <c:v>3076106</c:v>
                </c:pt>
                <c:pt idx="228">
                  <c:v>3076445</c:v>
                </c:pt>
                <c:pt idx="229">
                  <c:v>3076554</c:v>
                </c:pt>
                <c:pt idx="230">
                  <c:v>3077411</c:v>
                </c:pt>
                <c:pt idx="231">
                  <c:v>3079639</c:v>
                </c:pt>
                <c:pt idx="232">
                  <c:v>3082194</c:v>
                </c:pt>
                <c:pt idx="233">
                  <c:v>3083584</c:v>
                </c:pt>
                <c:pt idx="234">
                  <c:v>3083217</c:v>
                </c:pt>
                <c:pt idx="235">
                  <c:v>3080977</c:v>
                </c:pt>
                <c:pt idx="236">
                  <c:v>3077408</c:v>
                </c:pt>
                <c:pt idx="237">
                  <c:v>3073994</c:v>
                </c:pt>
                <c:pt idx="238">
                  <c:v>3071951</c:v>
                </c:pt>
                <c:pt idx="239">
                  <c:v>3071403</c:v>
                </c:pt>
                <c:pt idx="240">
                  <c:v>3071739</c:v>
                </c:pt>
                <c:pt idx="241">
                  <c:v>3072006</c:v>
                </c:pt>
                <c:pt idx="242">
                  <c:v>3072114</c:v>
                </c:pt>
                <c:pt idx="243">
                  <c:v>3072178</c:v>
                </c:pt>
                <c:pt idx="244">
                  <c:v>3072776</c:v>
                </c:pt>
                <c:pt idx="245">
                  <c:v>3074787</c:v>
                </c:pt>
                <c:pt idx="246">
                  <c:v>3077724</c:v>
                </c:pt>
                <c:pt idx="247">
                  <c:v>3081114</c:v>
                </c:pt>
                <c:pt idx="248">
                  <c:v>3084262</c:v>
                </c:pt>
                <c:pt idx="249">
                  <c:v>3086117</c:v>
                </c:pt>
                <c:pt idx="250">
                  <c:v>3085929</c:v>
                </c:pt>
                <c:pt idx="251">
                  <c:v>3084481</c:v>
                </c:pt>
                <c:pt idx="252">
                  <c:v>3082864</c:v>
                </c:pt>
                <c:pt idx="253">
                  <c:v>3081614</c:v>
                </c:pt>
                <c:pt idx="254">
                  <c:v>3080867</c:v>
                </c:pt>
                <c:pt idx="255">
                  <c:v>3080496</c:v>
                </c:pt>
                <c:pt idx="256">
                  <c:v>3080195</c:v>
                </c:pt>
                <c:pt idx="257">
                  <c:v>3079718</c:v>
                </c:pt>
                <c:pt idx="258">
                  <c:v>3079639</c:v>
                </c:pt>
                <c:pt idx="259">
                  <c:v>3080585</c:v>
                </c:pt>
                <c:pt idx="260">
                  <c:v>3082966</c:v>
                </c:pt>
                <c:pt idx="261">
                  <c:v>3087350</c:v>
                </c:pt>
                <c:pt idx="262">
                  <c:v>3093448</c:v>
                </c:pt>
                <c:pt idx="263">
                  <c:v>3099913</c:v>
                </c:pt>
                <c:pt idx="264">
                  <c:v>3105263</c:v>
                </c:pt>
                <c:pt idx="265">
                  <c:v>3108750</c:v>
                </c:pt>
                <c:pt idx="266">
                  <c:v>3110352</c:v>
                </c:pt>
                <c:pt idx="267">
                  <c:v>3110891</c:v>
                </c:pt>
                <c:pt idx="268">
                  <c:v>3111252</c:v>
                </c:pt>
                <c:pt idx="269">
                  <c:v>3111805</c:v>
                </c:pt>
                <c:pt idx="270">
                  <c:v>3112393</c:v>
                </c:pt>
                <c:pt idx="271">
                  <c:v>3112627</c:v>
                </c:pt>
                <c:pt idx="272">
                  <c:v>3112289</c:v>
                </c:pt>
                <c:pt idx="273">
                  <c:v>3111091</c:v>
                </c:pt>
                <c:pt idx="274">
                  <c:v>3109627</c:v>
                </c:pt>
                <c:pt idx="275">
                  <c:v>3108972</c:v>
                </c:pt>
                <c:pt idx="276">
                  <c:v>3109927</c:v>
                </c:pt>
                <c:pt idx="277">
                  <c:v>3112689</c:v>
                </c:pt>
                <c:pt idx="278">
                  <c:v>3116581</c:v>
                </c:pt>
                <c:pt idx="279">
                  <c:v>3120906</c:v>
                </c:pt>
                <c:pt idx="280">
                  <c:v>3125083</c:v>
                </c:pt>
                <c:pt idx="281">
                  <c:v>3128427</c:v>
                </c:pt>
                <c:pt idx="282">
                  <c:v>3130392</c:v>
                </c:pt>
                <c:pt idx="283">
                  <c:v>3130281</c:v>
                </c:pt>
                <c:pt idx="284">
                  <c:v>3128052</c:v>
                </c:pt>
                <c:pt idx="285">
                  <c:v>3124552</c:v>
                </c:pt>
                <c:pt idx="286">
                  <c:v>3120718</c:v>
                </c:pt>
                <c:pt idx="287">
                  <c:v>3117484</c:v>
                </c:pt>
                <c:pt idx="288">
                  <c:v>3115813</c:v>
                </c:pt>
                <c:pt idx="289">
                  <c:v>3116020</c:v>
                </c:pt>
                <c:pt idx="290">
                  <c:v>3117125</c:v>
                </c:pt>
                <c:pt idx="291">
                  <c:v>3117197</c:v>
                </c:pt>
                <c:pt idx="292">
                  <c:v>3115023</c:v>
                </c:pt>
                <c:pt idx="293">
                  <c:v>3110709</c:v>
                </c:pt>
                <c:pt idx="294">
                  <c:v>3105219</c:v>
                </c:pt>
                <c:pt idx="295">
                  <c:v>3100243</c:v>
                </c:pt>
                <c:pt idx="296">
                  <c:v>3096571</c:v>
                </c:pt>
                <c:pt idx="297">
                  <c:v>3094379</c:v>
                </c:pt>
                <c:pt idx="298">
                  <c:v>3093703</c:v>
                </c:pt>
                <c:pt idx="299">
                  <c:v>3093618</c:v>
                </c:pt>
                <c:pt idx="300">
                  <c:v>3093213</c:v>
                </c:pt>
                <c:pt idx="301">
                  <c:v>3092376</c:v>
                </c:pt>
                <c:pt idx="302">
                  <c:v>3091788</c:v>
                </c:pt>
                <c:pt idx="303">
                  <c:v>3091979</c:v>
                </c:pt>
                <c:pt idx="304">
                  <c:v>3092979</c:v>
                </c:pt>
                <c:pt idx="305">
                  <c:v>3094520</c:v>
                </c:pt>
                <c:pt idx="306">
                  <c:v>3096087</c:v>
                </c:pt>
                <c:pt idx="307">
                  <c:v>3097266</c:v>
                </c:pt>
                <c:pt idx="308">
                  <c:v>3098154</c:v>
                </c:pt>
                <c:pt idx="309">
                  <c:v>3098170</c:v>
                </c:pt>
                <c:pt idx="310">
                  <c:v>3096036</c:v>
                </c:pt>
                <c:pt idx="311">
                  <c:v>3091661</c:v>
                </c:pt>
                <c:pt idx="312">
                  <c:v>3084954</c:v>
                </c:pt>
                <c:pt idx="313">
                  <c:v>3075655</c:v>
                </c:pt>
                <c:pt idx="314">
                  <c:v>3065273</c:v>
                </c:pt>
                <c:pt idx="315">
                  <c:v>3061130</c:v>
                </c:pt>
                <c:pt idx="316">
                  <c:v>3052908</c:v>
                </c:pt>
                <c:pt idx="317">
                  <c:v>3049234</c:v>
                </c:pt>
                <c:pt idx="318">
                  <c:v>3049237</c:v>
                </c:pt>
                <c:pt idx="319">
                  <c:v>3050916</c:v>
                </c:pt>
                <c:pt idx="320">
                  <c:v>3128082</c:v>
                </c:pt>
                <c:pt idx="321">
                  <c:v>3054307</c:v>
                </c:pt>
                <c:pt idx="322">
                  <c:v>3054158</c:v>
                </c:pt>
                <c:pt idx="323">
                  <c:v>3053836</c:v>
                </c:pt>
                <c:pt idx="324">
                  <c:v>3056700</c:v>
                </c:pt>
                <c:pt idx="325">
                  <c:v>3059400</c:v>
                </c:pt>
                <c:pt idx="326">
                  <c:v>3066300</c:v>
                </c:pt>
                <c:pt idx="327">
                  <c:v>3075700</c:v>
                </c:pt>
                <c:pt idx="328">
                  <c:v>3085300</c:v>
                </c:pt>
                <c:pt idx="329">
                  <c:v>3094700</c:v>
                </c:pt>
                <c:pt idx="330">
                  <c:v>3104400</c:v>
                </c:pt>
                <c:pt idx="331">
                  <c:v>3110000</c:v>
                </c:pt>
                <c:pt idx="332">
                  <c:v>3110200</c:v>
                </c:pt>
                <c:pt idx="333">
                  <c:v>3109000</c:v>
                </c:pt>
                <c:pt idx="334">
                  <c:v>3107800</c:v>
                </c:pt>
                <c:pt idx="335">
                  <c:v>3108400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B49-41C7-BA8C-E50957E48967}"/>
            </c:ext>
          </c:extLst>
        </c:ser>
        <c:ser>
          <c:idx val="1"/>
          <c:order val="1"/>
          <c:tx>
            <c:strRef>
              <c:f>Employ!$D$4</c:f>
              <c:strCache>
                <c:ptCount val="1"/>
                <c:pt idx="0">
                  <c:v>Employed</c:v>
                </c:pt>
              </c:strCache>
            </c:strRef>
          </c:tx>
          <c:spPr>
            <a:ln w="508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Employ!$B$5:$B$353</c:f>
              <c:numCache>
                <c:formatCode>mmm\-yy</c:formatCode>
                <c:ptCount val="349"/>
                <c:pt idx="0">
                  <c:v>34335</c:v>
                </c:pt>
                <c:pt idx="1">
                  <c:v>34366</c:v>
                </c:pt>
                <c:pt idx="2">
                  <c:v>34394</c:v>
                </c:pt>
                <c:pt idx="3">
                  <c:v>34425</c:v>
                </c:pt>
                <c:pt idx="4">
                  <c:v>34455</c:v>
                </c:pt>
                <c:pt idx="5">
                  <c:v>34486</c:v>
                </c:pt>
                <c:pt idx="6">
                  <c:v>34516</c:v>
                </c:pt>
                <c:pt idx="7">
                  <c:v>34547</c:v>
                </c:pt>
                <c:pt idx="8">
                  <c:v>34578</c:v>
                </c:pt>
                <c:pt idx="9">
                  <c:v>34608</c:v>
                </c:pt>
                <c:pt idx="10">
                  <c:v>34639</c:v>
                </c:pt>
                <c:pt idx="11">
                  <c:v>34669</c:v>
                </c:pt>
                <c:pt idx="12">
                  <c:v>34700</c:v>
                </c:pt>
                <c:pt idx="13">
                  <c:v>34731</c:v>
                </c:pt>
                <c:pt idx="14">
                  <c:v>34759</c:v>
                </c:pt>
                <c:pt idx="15">
                  <c:v>34790</c:v>
                </c:pt>
                <c:pt idx="16">
                  <c:v>34820</c:v>
                </c:pt>
                <c:pt idx="17">
                  <c:v>34851</c:v>
                </c:pt>
                <c:pt idx="18">
                  <c:v>34881</c:v>
                </c:pt>
                <c:pt idx="19">
                  <c:v>34912</c:v>
                </c:pt>
                <c:pt idx="20">
                  <c:v>34943</c:v>
                </c:pt>
                <c:pt idx="21">
                  <c:v>34973</c:v>
                </c:pt>
                <c:pt idx="22">
                  <c:v>35004</c:v>
                </c:pt>
                <c:pt idx="23">
                  <c:v>35034</c:v>
                </c:pt>
                <c:pt idx="24">
                  <c:v>35065</c:v>
                </c:pt>
                <c:pt idx="25">
                  <c:v>35096</c:v>
                </c:pt>
                <c:pt idx="26">
                  <c:v>35125</c:v>
                </c:pt>
                <c:pt idx="27">
                  <c:v>35156</c:v>
                </c:pt>
                <c:pt idx="28">
                  <c:v>35186</c:v>
                </c:pt>
                <c:pt idx="29">
                  <c:v>35217</c:v>
                </c:pt>
                <c:pt idx="30">
                  <c:v>35247</c:v>
                </c:pt>
                <c:pt idx="31">
                  <c:v>35278</c:v>
                </c:pt>
                <c:pt idx="32">
                  <c:v>35309</c:v>
                </c:pt>
                <c:pt idx="33">
                  <c:v>35339</c:v>
                </c:pt>
                <c:pt idx="34">
                  <c:v>35370</c:v>
                </c:pt>
                <c:pt idx="35">
                  <c:v>35400</c:v>
                </c:pt>
                <c:pt idx="36">
                  <c:v>35431</c:v>
                </c:pt>
                <c:pt idx="37">
                  <c:v>35462</c:v>
                </c:pt>
                <c:pt idx="38">
                  <c:v>35490</c:v>
                </c:pt>
                <c:pt idx="39">
                  <c:v>35521</c:v>
                </c:pt>
                <c:pt idx="40">
                  <c:v>35551</c:v>
                </c:pt>
                <c:pt idx="41">
                  <c:v>35582</c:v>
                </c:pt>
                <c:pt idx="42">
                  <c:v>35612</c:v>
                </c:pt>
                <c:pt idx="43">
                  <c:v>35643</c:v>
                </c:pt>
                <c:pt idx="44">
                  <c:v>35674</c:v>
                </c:pt>
                <c:pt idx="45">
                  <c:v>35704</c:v>
                </c:pt>
                <c:pt idx="46">
                  <c:v>35735</c:v>
                </c:pt>
                <c:pt idx="47">
                  <c:v>35765</c:v>
                </c:pt>
                <c:pt idx="48">
                  <c:v>35796</c:v>
                </c:pt>
                <c:pt idx="49">
                  <c:v>35827</c:v>
                </c:pt>
                <c:pt idx="50">
                  <c:v>35855</c:v>
                </c:pt>
                <c:pt idx="51">
                  <c:v>35886</c:v>
                </c:pt>
                <c:pt idx="52">
                  <c:v>35916</c:v>
                </c:pt>
                <c:pt idx="53">
                  <c:v>35947</c:v>
                </c:pt>
                <c:pt idx="54">
                  <c:v>35977</c:v>
                </c:pt>
                <c:pt idx="55">
                  <c:v>36008</c:v>
                </c:pt>
                <c:pt idx="56">
                  <c:v>36039</c:v>
                </c:pt>
                <c:pt idx="57">
                  <c:v>36069</c:v>
                </c:pt>
                <c:pt idx="58">
                  <c:v>36100</c:v>
                </c:pt>
                <c:pt idx="59">
                  <c:v>36130</c:v>
                </c:pt>
                <c:pt idx="60">
                  <c:v>36161</c:v>
                </c:pt>
                <c:pt idx="61">
                  <c:v>36192</c:v>
                </c:pt>
                <c:pt idx="62">
                  <c:v>36220</c:v>
                </c:pt>
                <c:pt idx="63">
                  <c:v>36251</c:v>
                </c:pt>
                <c:pt idx="64">
                  <c:v>36281</c:v>
                </c:pt>
                <c:pt idx="65">
                  <c:v>36312</c:v>
                </c:pt>
                <c:pt idx="66">
                  <c:v>36342</c:v>
                </c:pt>
                <c:pt idx="67">
                  <c:v>36373</c:v>
                </c:pt>
                <c:pt idx="68">
                  <c:v>36404</c:v>
                </c:pt>
                <c:pt idx="69">
                  <c:v>36434</c:v>
                </c:pt>
                <c:pt idx="70">
                  <c:v>36465</c:v>
                </c:pt>
                <c:pt idx="71">
                  <c:v>36495</c:v>
                </c:pt>
                <c:pt idx="72">
                  <c:v>36526</c:v>
                </c:pt>
                <c:pt idx="73">
                  <c:v>36557</c:v>
                </c:pt>
                <c:pt idx="74">
                  <c:v>36586</c:v>
                </c:pt>
                <c:pt idx="75">
                  <c:v>36617</c:v>
                </c:pt>
                <c:pt idx="76">
                  <c:v>36647</c:v>
                </c:pt>
                <c:pt idx="77">
                  <c:v>36678</c:v>
                </c:pt>
                <c:pt idx="78">
                  <c:v>36708</c:v>
                </c:pt>
                <c:pt idx="79">
                  <c:v>36739</c:v>
                </c:pt>
                <c:pt idx="80">
                  <c:v>36770</c:v>
                </c:pt>
                <c:pt idx="81">
                  <c:v>36800</c:v>
                </c:pt>
                <c:pt idx="82">
                  <c:v>36831</c:v>
                </c:pt>
                <c:pt idx="83">
                  <c:v>36861</c:v>
                </c:pt>
                <c:pt idx="84">
                  <c:v>36892</c:v>
                </c:pt>
                <c:pt idx="85">
                  <c:v>36923</c:v>
                </c:pt>
                <c:pt idx="86">
                  <c:v>36951</c:v>
                </c:pt>
                <c:pt idx="87">
                  <c:v>36982</c:v>
                </c:pt>
                <c:pt idx="88">
                  <c:v>37012</c:v>
                </c:pt>
                <c:pt idx="89">
                  <c:v>37043</c:v>
                </c:pt>
                <c:pt idx="90">
                  <c:v>37073</c:v>
                </c:pt>
                <c:pt idx="91">
                  <c:v>37104</c:v>
                </c:pt>
                <c:pt idx="92">
                  <c:v>37135</c:v>
                </c:pt>
                <c:pt idx="93">
                  <c:v>37165</c:v>
                </c:pt>
                <c:pt idx="94">
                  <c:v>37196</c:v>
                </c:pt>
                <c:pt idx="95">
                  <c:v>37226</c:v>
                </c:pt>
                <c:pt idx="96">
                  <c:v>37257</c:v>
                </c:pt>
                <c:pt idx="97">
                  <c:v>37288</c:v>
                </c:pt>
                <c:pt idx="98">
                  <c:v>37316</c:v>
                </c:pt>
                <c:pt idx="99">
                  <c:v>37347</c:v>
                </c:pt>
                <c:pt idx="100">
                  <c:v>37377</c:v>
                </c:pt>
                <c:pt idx="101">
                  <c:v>37408</c:v>
                </c:pt>
                <c:pt idx="102">
                  <c:v>37438</c:v>
                </c:pt>
                <c:pt idx="103">
                  <c:v>37469</c:v>
                </c:pt>
                <c:pt idx="104">
                  <c:v>37500</c:v>
                </c:pt>
                <c:pt idx="105">
                  <c:v>37530</c:v>
                </c:pt>
                <c:pt idx="106">
                  <c:v>37561</c:v>
                </c:pt>
                <c:pt idx="107">
                  <c:v>37591</c:v>
                </c:pt>
                <c:pt idx="108">
                  <c:v>37622</c:v>
                </c:pt>
                <c:pt idx="109">
                  <c:v>37653</c:v>
                </c:pt>
                <c:pt idx="110">
                  <c:v>37681</c:v>
                </c:pt>
                <c:pt idx="111">
                  <c:v>37712</c:v>
                </c:pt>
                <c:pt idx="112">
                  <c:v>37742</c:v>
                </c:pt>
                <c:pt idx="113">
                  <c:v>37773</c:v>
                </c:pt>
                <c:pt idx="114">
                  <c:v>37803</c:v>
                </c:pt>
                <c:pt idx="115">
                  <c:v>37834</c:v>
                </c:pt>
                <c:pt idx="116">
                  <c:v>37865</c:v>
                </c:pt>
                <c:pt idx="117">
                  <c:v>37895</c:v>
                </c:pt>
                <c:pt idx="118">
                  <c:v>37926</c:v>
                </c:pt>
                <c:pt idx="119">
                  <c:v>37956</c:v>
                </c:pt>
                <c:pt idx="120">
                  <c:v>37987</c:v>
                </c:pt>
                <c:pt idx="121">
                  <c:v>38018</c:v>
                </c:pt>
                <c:pt idx="122">
                  <c:v>38047</c:v>
                </c:pt>
                <c:pt idx="123">
                  <c:v>38078</c:v>
                </c:pt>
                <c:pt idx="124">
                  <c:v>38108</c:v>
                </c:pt>
                <c:pt idx="125">
                  <c:v>38139</c:v>
                </c:pt>
                <c:pt idx="126">
                  <c:v>38169</c:v>
                </c:pt>
                <c:pt idx="127">
                  <c:v>38200</c:v>
                </c:pt>
                <c:pt idx="128">
                  <c:v>38231</c:v>
                </c:pt>
                <c:pt idx="129">
                  <c:v>38261</c:v>
                </c:pt>
                <c:pt idx="130">
                  <c:v>38292</c:v>
                </c:pt>
                <c:pt idx="131">
                  <c:v>38322</c:v>
                </c:pt>
                <c:pt idx="132">
                  <c:v>38353</c:v>
                </c:pt>
                <c:pt idx="133">
                  <c:v>38384</c:v>
                </c:pt>
                <c:pt idx="134">
                  <c:v>38412</c:v>
                </c:pt>
                <c:pt idx="135">
                  <c:v>38443</c:v>
                </c:pt>
                <c:pt idx="136">
                  <c:v>38473</c:v>
                </c:pt>
                <c:pt idx="137">
                  <c:v>38504</c:v>
                </c:pt>
                <c:pt idx="138">
                  <c:v>38534</c:v>
                </c:pt>
                <c:pt idx="139">
                  <c:v>38565</c:v>
                </c:pt>
                <c:pt idx="140">
                  <c:v>38596</c:v>
                </c:pt>
                <c:pt idx="141">
                  <c:v>38626</c:v>
                </c:pt>
                <c:pt idx="142">
                  <c:v>38657</c:v>
                </c:pt>
                <c:pt idx="143">
                  <c:v>38687</c:v>
                </c:pt>
                <c:pt idx="144">
                  <c:v>38718</c:v>
                </c:pt>
                <c:pt idx="145">
                  <c:v>38749</c:v>
                </c:pt>
                <c:pt idx="146">
                  <c:v>38777</c:v>
                </c:pt>
                <c:pt idx="147">
                  <c:v>38808</c:v>
                </c:pt>
                <c:pt idx="148">
                  <c:v>38838</c:v>
                </c:pt>
                <c:pt idx="149">
                  <c:v>38869</c:v>
                </c:pt>
                <c:pt idx="150">
                  <c:v>38899</c:v>
                </c:pt>
                <c:pt idx="151">
                  <c:v>38930</c:v>
                </c:pt>
                <c:pt idx="152">
                  <c:v>38961</c:v>
                </c:pt>
                <c:pt idx="153">
                  <c:v>38991</c:v>
                </c:pt>
                <c:pt idx="154">
                  <c:v>39022</c:v>
                </c:pt>
                <c:pt idx="155">
                  <c:v>39052</c:v>
                </c:pt>
                <c:pt idx="156">
                  <c:v>39083</c:v>
                </c:pt>
                <c:pt idx="157">
                  <c:v>39114</c:v>
                </c:pt>
                <c:pt idx="158">
                  <c:v>39142</c:v>
                </c:pt>
                <c:pt idx="159">
                  <c:v>39173</c:v>
                </c:pt>
                <c:pt idx="160">
                  <c:v>39203</c:v>
                </c:pt>
                <c:pt idx="161">
                  <c:v>39234</c:v>
                </c:pt>
                <c:pt idx="162">
                  <c:v>39264</c:v>
                </c:pt>
                <c:pt idx="163">
                  <c:v>39295</c:v>
                </c:pt>
                <c:pt idx="164">
                  <c:v>39326</c:v>
                </c:pt>
                <c:pt idx="165">
                  <c:v>39356</c:v>
                </c:pt>
                <c:pt idx="166">
                  <c:v>39387</c:v>
                </c:pt>
                <c:pt idx="167">
                  <c:v>39417</c:v>
                </c:pt>
                <c:pt idx="168">
                  <c:v>39448</c:v>
                </c:pt>
                <c:pt idx="169">
                  <c:v>39479</c:v>
                </c:pt>
                <c:pt idx="170">
                  <c:v>39508</c:v>
                </c:pt>
                <c:pt idx="171">
                  <c:v>39539</c:v>
                </c:pt>
                <c:pt idx="172">
                  <c:v>39569</c:v>
                </c:pt>
                <c:pt idx="173">
                  <c:v>39600</c:v>
                </c:pt>
                <c:pt idx="174">
                  <c:v>39630</c:v>
                </c:pt>
                <c:pt idx="175">
                  <c:v>39661</c:v>
                </c:pt>
                <c:pt idx="176">
                  <c:v>39692</c:v>
                </c:pt>
                <c:pt idx="177">
                  <c:v>39722</c:v>
                </c:pt>
                <c:pt idx="178">
                  <c:v>39753</c:v>
                </c:pt>
                <c:pt idx="179">
                  <c:v>39783</c:v>
                </c:pt>
                <c:pt idx="180">
                  <c:v>39814</c:v>
                </c:pt>
                <c:pt idx="181">
                  <c:v>39845</c:v>
                </c:pt>
                <c:pt idx="182">
                  <c:v>39873</c:v>
                </c:pt>
                <c:pt idx="183">
                  <c:v>39904</c:v>
                </c:pt>
                <c:pt idx="184">
                  <c:v>39934</c:v>
                </c:pt>
                <c:pt idx="185">
                  <c:v>39965</c:v>
                </c:pt>
                <c:pt idx="186">
                  <c:v>39995</c:v>
                </c:pt>
                <c:pt idx="187">
                  <c:v>40026</c:v>
                </c:pt>
                <c:pt idx="188">
                  <c:v>40057</c:v>
                </c:pt>
                <c:pt idx="189">
                  <c:v>40087</c:v>
                </c:pt>
                <c:pt idx="190">
                  <c:v>40118</c:v>
                </c:pt>
                <c:pt idx="191">
                  <c:v>40148</c:v>
                </c:pt>
                <c:pt idx="192">
                  <c:v>40179</c:v>
                </c:pt>
                <c:pt idx="193">
                  <c:v>40210</c:v>
                </c:pt>
                <c:pt idx="194">
                  <c:v>40238</c:v>
                </c:pt>
                <c:pt idx="195">
                  <c:v>40269</c:v>
                </c:pt>
                <c:pt idx="196">
                  <c:v>40299</c:v>
                </c:pt>
                <c:pt idx="197">
                  <c:v>40330</c:v>
                </c:pt>
                <c:pt idx="198">
                  <c:v>40360</c:v>
                </c:pt>
                <c:pt idx="199">
                  <c:v>40391</c:v>
                </c:pt>
                <c:pt idx="200">
                  <c:v>40422</c:v>
                </c:pt>
                <c:pt idx="201">
                  <c:v>40452</c:v>
                </c:pt>
                <c:pt idx="202">
                  <c:v>40483</c:v>
                </c:pt>
                <c:pt idx="203">
                  <c:v>40513</c:v>
                </c:pt>
                <c:pt idx="204">
                  <c:v>40544</c:v>
                </c:pt>
                <c:pt idx="205">
                  <c:v>40575</c:v>
                </c:pt>
                <c:pt idx="206">
                  <c:v>40603</c:v>
                </c:pt>
                <c:pt idx="207">
                  <c:v>40634</c:v>
                </c:pt>
                <c:pt idx="208">
                  <c:v>40664</c:v>
                </c:pt>
                <c:pt idx="209">
                  <c:v>40695</c:v>
                </c:pt>
                <c:pt idx="210">
                  <c:v>40725</c:v>
                </c:pt>
                <c:pt idx="211">
                  <c:v>40756</c:v>
                </c:pt>
                <c:pt idx="212">
                  <c:v>40787</c:v>
                </c:pt>
                <c:pt idx="213">
                  <c:v>40817</c:v>
                </c:pt>
                <c:pt idx="214">
                  <c:v>40848</c:v>
                </c:pt>
                <c:pt idx="215">
                  <c:v>40878</c:v>
                </c:pt>
                <c:pt idx="216">
                  <c:v>40909</c:v>
                </c:pt>
                <c:pt idx="217">
                  <c:v>40940</c:v>
                </c:pt>
                <c:pt idx="218">
                  <c:v>40969</c:v>
                </c:pt>
                <c:pt idx="219">
                  <c:v>41000</c:v>
                </c:pt>
                <c:pt idx="220">
                  <c:v>41030</c:v>
                </c:pt>
                <c:pt idx="221">
                  <c:v>41061</c:v>
                </c:pt>
                <c:pt idx="222">
                  <c:v>41091</c:v>
                </c:pt>
                <c:pt idx="223">
                  <c:v>41122</c:v>
                </c:pt>
                <c:pt idx="224">
                  <c:v>41153</c:v>
                </c:pt>
                <c:pt idx="225">
                  <c:v>41183</c:v>
                </c:pt>
                <c:pt idx="226">
                  <c:v>41214</c:v>
                </c:pt>
                <c:pt idx="227">
                  <c:v>41244</c:v>
                </c:pt>
                <c:pt idx="228">
                  <c:v>41275</c:v>
                </c:pt>
                <c:pt idx="229">
                  <c:v>41306</c:v>
                </c:pt>
                <c:pt idx="230">
                  <c:v>41334</c:v>
                </c:pt>
                <c:pt idx="231">
                  <c:v>41365</c:v>
                </c:pt>
                <c:pt idx="232">
                  <c:v>41395</c:v>
                </c:pt>
                <c:pt idx="233">
                  <c:v>41426</c:v>
                </c:pt>
                <c:pt idx="234">
                  <c:v>41456</c:v>
                </c:pt>
                <c:pt idx="235">
                  <c:v>41487</c:v>
                </c:pt>
                <c:pt idx="236">
                  <c:v>41518</c:v>
                </c:pt>
                <c:pt idx="237">
                  <c:v>41548</c:v>
                </c:pt>
                <c:pt idx="238">
                  <c:v>41579</c:v>
                </c:pt>
                <c:pt idx="239">
                  <c:v>41609</c:v>
                </c:pt>
                <c:pt idx="240">
                  <c:v>41640</c:v>
                </c:pt>
                <c:pt idx="241">
                  <c:v>41671</c:v>
                </c:pt>
                <c:pt idx="242">
                  <c:v>41699</c:v>
                </c:pt>
                <c:pt idx="243">
                  <c:v>41730</c:v>
                </c:pt>
                <c:pt idx="244">
                  <c:v>41760</c:v>
                </c:pt>
                <c:pt idx="245">
                  <c:v>41791</c:v>
                </c:pt>
                <c:pt idx="246">
                  <c:v>41821</c:v>
                </c:pt>
                <c:pt idx="247">
                  <c:v>41852</c:v>
                </c:pt>
                <c:pt idx="248">
                  <c:v>41883</c:v>
                </c:pt>
                <c:pt idx="249">
                  <c:v>41913</c:v>
                </c:pt>
                <c:pt idx="250">
                  <c:v>41944</c:v>
                </c:pt>
                <c:pt idx="251">
                  <c:v>41974</c:v>
                </c:pt>
                <c:pt idx="252">
                  <c:v>42005</c:v>
                </c:pt>
                <c:pt idx="253">
                  <c:v>42036</c:v>
                </c:pt>
                <c:pt idx="254">
                  <c:v>42064</c:v>
                </c:pt>
                <c:pt idx="255">
                  <c:v>42095</c:v>
                </c:pt>
                <c:pt idx="256">
                  <c:v>42125</c:v>
                </c:pt>
                <c:pt idx="257">
                  <c:v>42156</c:v>
                </c:pt>
                <c:pt idx="258">
                  <c:v>42186</c:v>
                </c:pt>
                <c:pt idx="259">
                  <c:v>42217</c:v>
                </c:pt>
                <c:pt idx="260">
                  <c:v>42248</c:v>
                </c:pt>
                <c:pt idx="261">
                  <c:v>42278</c:v>
                </c:pt>
                <c:pt idx="262">
                  <c:v>42309</c:v>
                </c:pt>
                <c:pt idx="263">
                  <c:v>42339</c:v>
                </c:pt>
                <c:pt idx="264">
                  <c:v>42370</c:v>
                </c:pt>
                <c:pt idx="265">
                  <c:v>42401</c:v>
                </c:pt>
                <c:pt idx="266">
                  <c:v>42430</c:v>
                </c:pt>
                <c:pt idx="267">
                  <c:v>42461</c:v>
                </c:pt>
                <c:pt idx="268">
                  <c:v>42491</c:v>
                </c:pt>
                <c:pt idx="269">
                  <c:v>42522</c:v>
                </c:pt>
                <c:pt idx="270">
                  <c:v>42552</c:v>
                </c:pt>
                <c:pt idx="271">
                  <c:v>42583</c:v>
                </c:pt>
                <c:pt idx="272">
                  <c:v>42614</c:v>
                </c:pt>
                <c:pt idx="273">
                  <c:v>42644</c:v>
                </c:pt>
                <c:pt idx="274">
                  <c:v>42675</c:v>
                </c:pt>
                <c:pt idx="275">
                  <c:v>42705</c:v>
                </c:pt>
                <c:pt idx="276">
                  <c:v>42736</c:v>
                </c:pt>
                <c:pt idx="277">
                  <c:v>42767</c:v>
                </c:pt>
                <c:pt idx="278">
                  <c:v>42795</c:v>
                </c:pt>
                <c:pt idx="279">
                  <c:v>42826</c:v>
                </c:pt>
                <c:pt idx="280">
                  <c:v>42856</c:v>
                </c:pt>
                <c:pt idx="281">
                  <c:v>42887</c:v>
                </c:pt>
                <c:pt idx="282">
                  <c:v>42917</c:v>
                </c:pt>
                <c:pt idx="283">
                  <c:v>42948</c:v>
                </c:pt>
                <c:pt idx="284">
                  <c:v>42979</c:v>
                </c:pt>
                <c:pt idx="285">
                  <c:v>43009</c:v>
                </c:pt>
                <c:pt idx="286">
                  <c:v>43040</c:v>
                </c:pt>
                <c:pt idx="287">
                  <c:v>43070</c:v>
                </c:pt>
                <c:pt idx="288">
                  <c:v>43101</c:v>
                </c:pt>
                <c:pt idx="289">
                  <c:v>43132</c:v>
                </c:pt>
                <c:pt idx="290">
                  <c:v>43160</c:v>
                </c:pt>
                <c:pt idx="291">
                  <c:v>43191</c:v>
                </c:pt>
                <c:pt idx="292">
                  <c:v>43221</c:v>
                </c:pt>
                <c:pt idx="293">
                  <c:v>43252</c:v>
                </c:pt>
                <c:pt idx="294">
                  <c:v>43282</c:v>
                </c:pt>
                <c:pt idx="295">
                  <c:v>43313</c:v>
                </c:pt>
                <c:pt idx="296">
                  <c:v>43344</c:v>
                </c:pt>
                <c:pt idx="297">
                  <c:v>43374</c:v>
                </c:pt>
                <c:pt idx="298">
                  <c:v>43405</c:v>
                </c:pt>
                <c:pt idx="299">
                  <c:v>43435</c:v>
                </c:pt>
                <c:pt idx="300">
                  <c:v>43466</c:v>
                </c:pt>
                <c:pt idx="301">
                  <c:v>43497</c:v>
                </c:pt>
                <c:pt idx="302">
                  <c:v>43525</c:v>
                </c:pt>
                <c:pt idx="303">
                  <c:v>43556</c:v>
                </c:pt>
                <c:pt idx="304">
                  <c:v>43586</c:v>
                </c:pt>
                <c:pt idx="305">
                  <c:v>43617</c:v>
                </c:pt>
                <c:pt idx="306">
                  <c:v>43647</c:v>
                </c:pt>
                <c:pt idx="307">
                  <c:v>43678</c:v>
                </c:pt>
                <c:pt idx="308">
                  <c:v>43709</c:v>
                </c:pt>
                <c:pt idx="309">
                  <c:v>43739</c:v>
                </c:pt>
                <c:pt idx="310">
                  <c:v>43770</c:v>
                </c:pt>
                <c:pt idx="311">
                  <c:v>43800</c:v>
                </c:pt>
                <c:pt idx="312">
                  <c:v>43831</c:v>
                </c:pt>
                <c:pt idx="313">
                  <c:v>43862</c:v>
                </c:pt>
                <c:pt idx="314">
                  <c:v>43891</c:v>
                </c:pt>
                <c:pt idx="315">
                  <c:v>43922</c:v>
                </c:pt>
                <c:pt idx="316">
                  <c:v>43952</c:v>
                </c:pt>
                <c:pt idx="317">
                  <c:v>43983</c:v>
                </c:pt>
                <c:pt idx="318">
                  <c:v>44013</c:v>
                </c:pt>
                <c:pt idx="319">
                  <c:v>44044</c:v>
                </c:pt>
                <c:pt idx="320">
                  <c:v>44075</c:v>
                </c:pt>
                <c:pt idx="321">
                  <c:v>44105</c:v>
                </c:pt>
                <c:pt idx="322">
                  <c:v>44136</c:v>
                </c:pt>
                <c:pt idx="323">
                  <c:v>44166</c:v>
                </c:pt>
                <c:pt idx="324">
                  <c:v>44197</c:v>
                </c:pt>
                <c:pt idx="325">
                  <c:v>44228</c:v>
                </c:pt>
                <c:pt idx="326">
                  <c:v>44256</c:v>
                </c:pt>
                <c:pt idx="327">
                  <c:v>44287</c:v>
                </c:pt>
                <c:pt idx="328">
                  <c:v>44317</c:v>
                </c:pt>
                <c:pt idx="329">
                  <c:v>44348</c:v>
                </c:pt>
                <c:pt idx="330">
                  <c:v>44378</c:v>
                </c:pt>
                <c:pt idx="331">
                  <c:v>44409</c:v>
                </c:pt>
                <c:pt idx="332">
                  <c:v>44440</c:v>
                </c:pt>
                <c:pt idx="333">
                  <c:v>44470</c:v>
                </c:pt>
                <c:pt idx="334">
                  <c:v>44501</c:v>
                </c:pt>
                <c:pt idx="335">
                  <c:v>44531</c:v>
                </c:pt>
                <c:pt idx="336">
                  <c:v>44562</c:v>
                </c:pt>
                <c:pt idx="337">
                  <c:v>44593</c:v>
                </c:pt>
                <c:pt idx="338">
                  <c:v>44621</c:v>
                </c:pt>
                <c:pt idx="339">
                  <c:v>44652</c:v>
                </c:pt>
                <c:pt idx="340">
                  <c:v>44682</c:v>
                </c:pt>
                <c:pt idx="341">
                  <c:v>44713</c:v>
                </c:pt>
                <c:pt idx="342">
                  <c:v>44743</c:v>
                </c:pt>
                <c:pt idx="343">
                  <c:v>44774</c:v>
                </c:pt>
                <c:pt idx="344">
                  <c:v>44805</c:v>
                </c:pt>
                <c:pt idx="345">
                  <c:v>44835</c:v>
                </c:pt>
                <c:pt idx="346">
                  <c:v>44866</c:v>
                </c:pt>
                <c:pt idx="347">
                  <c:v>44896</c:v>
                </c:pt>
                <c:pt idx="348">
                  <c:v>44927</c:v>
                </c:pt>
              </c:numCache>
            </c:numRef>
          </c:cat>
          <c:val>
            <c:numRef>
              <c:f>Employ!$D$5:$D$353</c:f>
              <c:numCache>
                <c:formatCode>_(* #,##0_);_(* \(#,##0\);_(* "-"??_);_(@_)</c:formatCode>
                <c:ptCount val="349"/>
                <c:pt idx="0">
                  <c:v>2672111</c:v>
                </c:pt>
                <c:pt idx="1">
                  <c:v>2677780</c:v>
                </c:pt>
                <c:pt idx="2">
                  <c:v>2682031</c:v>
                </c:pt>
                <c:pt idx="3">
                  <c:v>2685217</c:v>
                </c:pt>
                <c:pt idx="4">
                  <c:v>2688643</c:v>
                </c:pt>
                <c:pt idx="5">
                  <c:v>2693450</c:v>
                </c:pt>
                <c:pt idx="6">
                  <c:v>2700054</c:v>
                </c:pt>
                <c:pt idx="7">
                  <c:v>2708090</c:v>
                </c:pt>
                <c:pt idx="8">
                  <c:v>2717023</c:v>
                </c:pt>
                <c:pt idx="9">
                  <c:v>2726150</c:v>
                </c:pt>
                <c:pt idx="10">
                  <c:v>2734889</c:v>
                </c:pt>
                <c:pt idx="11">
                  <c:v>2742045</c:v>
                </c:pt>
                <c:pt idx="12">
                  <c:v>2746854</c:v>
                </c:pt>
                <c:pt idx="13">
                  <c:v>2750004</c:v>
                </c:pt>
                <c:pt idx="14">
                  <c:v>2752753</c:v>
                </c:pt>
                <c:pt idx="15">
                  <c:v>2755755</c:v>
                </c:pt>
                <c:pt idx="16">
                  <c:v>2759412</c:v>
                </c:pt>
                <c:pt idx="17">
                  <c:v>2763740</c:v>
                </c:pt>
                <c:pt idx="18">
                  <c:v>2768114</c:v>
                </c:pt>
                <c:pt idx="19">
                  <c:v>2771807</c:v>
                </c:pt>
                <c:pt idx="20">
                  <c:v>2774311</c:v>
                </c:pt>
                <c:pt idx="21">
                  <c:v>2776286</c:v>
                </c:pt>
                <c:pt idx="22">
                  <c:v>2778877</c:v>
                </c:pt>
                <c:pt idx="23">
                  <c:v>2782820</c:v>
                </c:pt>
                <c:pt idx="24">
                  <c:v>2788465</c:v>
                </c:pt>
                <c:pt idx="25">
                  <c:v>2795457</c:v>
                </c:pt>
                <c:pt idx="26">
                  <c:v>2802838</c:v>
                </c:pt>
                <c:pt idx="27">
                  <c:v>2809600</c:v>
                </c:pt>
                <c:pt idx="28">
                  <c:v>2815259</c:v>
                </c:pt>
                <c:pt idx="29">
                  <c:v>2819766</c:v>
                </c:pt>
                <c:pt idx="30">
                  <c:v>2823380</c:v>
                </c:pt>
                <c:pt idx="31">
                  <c:v>2826042</c:v>
                </c:pt>
                <c:pt idx="32">
                  <c:v>2827328</c:v>
                </c:pt>
                <c:pt idx="33">
                  <c:v>2826887</c:v>
                </c:pt>
                <c:pt idx="34">
                  <c:v>2825083</c:v>
                </c:pt>
                <c:pt idx="35">
                  <c:v>2823237</c:v>
                </c:pt>
                <c:pt idx="36">
                  <c:v>2822608</c:v>
                </c:pt>
                <c:pt idx="37">
                  <c:v>2823931</c:v>
                </c:pt>
                <c:pt idx="38">
                  <c:v>2827691</c:v>
                </c:pt>
                <c:pt idx="39">
                  <c:v>2833844</c:v>
                </c:pt>
                <c:pt idx="40">
                  <c:v>2841183</c:v>
                </c:pt>
                <c:pt idx="41">
                  <c:v>2848818</c:v>
                </c:pt>
                <c:pt idx="42">
                  <c:v>2856765</c:v>
                </c:pt>
                <c:pt idx="43">
                  <c:v>2864663</c:v>
                </c:pt>
                <c:pt idx="44">
                  <c:v>2871851</c:v>
                </c:pt>
                <c:pt idx="45">
                  <c:v>2877487</c:v>
                </c:pt>
                <c:pt idx="46">
                  <c:v>2880962</c:v>
                </c:pt>
                <c:pt idx="47">
                  <c:v>2882349</c:v>
                </c:pt>
                <c:pt idx="48">
                  <c:v>2881877</c:v>
                </c:pt>
                <c:pt idx="49">
                  <c:v>2880232</c:v>
                </c:pt>
                <c:pt idx="50">
                  <c:v>2877909</c:v>
                </c:pt>
                <c:pt idx="51">
                  <c:v>2875367</c:v>
                </c:pt>
                <c:pt idx="52">
                  <c:v>2872940</c:v>
                </c:pt>
                <c:pt idx="53">
                  <c:v>2870282</c:v>
                </c:pt>
                <c:pt idx="54">
                  <c:v>2866954</c:v>
                </c:pt>
                <c:pt idx="55">
                  <c:v>2863841</c:v>
                </c:pt>
                <c:pt idx="56">
                  <c:v>2861874</c:v>
                </c:pt>
                <c:pt idx="57">
                  <c:v>2861309</c:v>
                </c:pt>
                <c:pt idx="58">
                  <c:v>2861529</c:v>
                </c:pt>
                <c:pt idx="59">
                  <c:v>2861555</c:v>
                </c:pt>
                <c:pt idx="60">
                  <c:v>2861202</c:v>
                </c:pt>
                <c:pt idx="61">
                  <c:v>2860504</c:v>
                </c:pt>
                <c:pt idx="62">
                  <c:v>2859948</c:v>
                </c:pt>
                <c:pt idx="63">
                  <c:v>2860114</c:v>
                </c:pt>
                <c:pt idx="64">
                  <c:v>2861261</c:v>
                </c:pt>
                <c:pt idx="65">
                  <c:v>2863548</c:v>
                </c:pt>
                <c:pt idx="66">
                  <c:v>2866529</c:v>
                </c:pt>
                <c:pt idx="67">
                  <c:v>2869519</c:v>
                </c:pt>
                <c:pt idx="68">
                  <c:v>2872367</c:v>
                </c:pt>
                <c:pt idx="69">
                  <c:v>2875169</c:v>
                </c:pt>
                <c:pt idx="70">
                  <c:v>2878425</c:v>
                </c:pt>
                <c:pt idx="71">
                  <c:v>2882035</c:v>
                </c:pt>
                <c:pt idx="72">
                  <c:v>2885231</c:v>
                </c:pt>
                <c:pt idx="73">
                  <c:v>2887250</c:v>
                </c:pt>
                <c:pt idx="74">
                  <c:v>2887713</c:v>
                </c:pt>
                <c:pt idx="75">
                  <c:v>2886607</c:v>
                </c:pt>
                <c:pt idx="76">
                  <c:v>2884394</c:v>
                </c:pt>
                <c:pt idx="77">
                  <c:v>2881710</c:v>
                </c:pt>
                <c:pt idx="78">
                  <c:v>2879561</c:v>
                </c:pt>
                <c:pt idx="79">
                  <c:v>2879078</c:v>
                </c:pt>
                <c:pt idx="80">
                  <c:v>2880752</c:v>
                </c:pt>
                <c:pt idx="81">
                  <c:v>2884542</c:v>
                </c:pt>
                <c:pt idx="82">
                  <c:v>2889490</c:v>
                </c:pt>
                <c:pt idx="83">
                  <c:v>2894396</c:v>
                </c:pt>
                <c:pt idx="84">
                  <c:v>2898040</c:v>
                </c:pt>
                <c:pt idx="85">
                  <c:v>2899630</c:v>
                </c:pt>
                <c:pt idx="86">
                  <c:v>2898934</c:v>
                </c:pt>
                <c:pt idx="87">
                  <c:v>2896277</c:v>
                </c:pt>
                <c:pt idx="88">
                  <c:v>2892795</c:v>
                </c:pt>
                <c:pt idx="89">
                  <c:v>2889072</c:v>
                </c:pt>
                <c:pt idx="90">
                  <c:v>2885334</c:v>
                </c:pt>
                <c:pt idx="91">
                  <c:v>2880946</c:v>
                </c:pt>
                <c:pt idx="92">
                  <c:v>2875462</c:v>
                </c:pt>
                <c:pt idx="93">
                  <c:v>2869184</c:v>
                </c:pt>
                <c:pt idx="94">
                  <c:v>2862532</c:v>
                </c:pt>
                <c:pt idx="95">
                  <c:v>2856597</c:v>
                </c:pt>
                <c:pt idx="96">
                  <c:v>2852321</c:v>
                </c:pt>
                <c:pt idx="97">
                  <c:v>2849862</c:v>
                </c:pt>
                <c:pt idx="98">
                  <c:v>2848653</c:v>
                </c:pt>
                <c:pt idx="99">
                  <c:v>2848650</c:v>
                </c:pt>
                <c:pt idx="100">
                  <c:v>2849894</c:v>
                </c:pt>
                <c:pt idx="101">
                  <c:v>2852461</c:v>
                </c:pt>
                <c:pt idx="102">
                  <c:v>2855666</c:v>
                </c:pt>
                <c:pt idx="103">
                  <c:v>2858986</c:v>
                </c:pt>
                <c:pt idx="104">
                  <c:v>2862220</c:v>
                </c:pt>
                <c:pt idx="105">
                  <c:v>2865025</c:v>
                </c:pt>
                <c:pt idx="106">
                  <c:v>2867607</c:v>
                </c:pt>
                <c:pt idx="107">
                  <c:v>2869859</c:v>
                </c:pt>
                <c:pt idx="108">
                  <c:v>2871983</c:v>
                </c:pt>
                <c:pt idx="109">
                  <c:v>2874343</c:v>
                </c:pt>
                <c:pt idx="110">
                  <c:v>2876330</c:v>
                </c:pt>
                <c:pt idx="111">
                  <c:v>2876683</c:v>
                </c:pt>
                <c:pt idx="112">
                  <c:v>2874680</c:v>
                </c:pt>
                <c:pt idx="113">
                  <c:v>2871404</c:v>
                </c:pt>
                <c:pt idx="114">
                  <c:v>2868700</c:v>
                </c:pt>
                <c:pt idx="115">
                  <c:v>2867777</c:v>
                </c:pt>
                <c:pt idx="116">
                  <c:v>2869153</c:v>
                </c:pt>
                <c:pt idx="117">
                  <c:v>2872503</c:v>
                </c:pt>
                <c:pt idx="118">
                  <c:v>2876787</c:v>
                </c:pt>
                <c:pt idx="119">
                  <c:v>2880690</c:v>
                </c:pt>
                <c:pt idx="120">
                  <c:v>2882994</c:v>
                </c:pt>
                <c:pt idx="121">
                  <c:v>2883526</c:v>
                </c:pt>
                <c:pt idx="122">
                  <c:v>2883699</c:v>
                </c:pt>
                <c:pt idx="123">
                  <c:v>2884436</c:v>
                </c:pt>
                <c:pt idx="124">
                  <c:v>2885519</c:v>
                </c:pt>
                <c:pt idx="125">
                  <c:v>2886459</c:v>
                </c:pt>
                <c:pt idx="126">
                  <c:v>2886811</c:v>
                </c:pt>
                <c:pt idx="127">
                  <c:v>2886205</c:v>
                </c:pt>
                <c:pt idx="128">
                  <c:v>2884270</c:v>
                </c:pt>
                <c:pt idx="129">
                  <c:v>2881043</c:v>
                </c:pt>
                <c:pt idx="130">
                  <c:v>2877339</c:v>
                </c:pt>
                <c:pt idx="131">
                  <c:v>2874349</c:v>
                </c:pt>
                <c:pt idx="132">
                  <c:v>2872890</c:v>
                </c:pt>
                <c:pt idx="133">
                  <c:v>2872864</c:v>
                </c:pt>
                <c:pt idx="134">
                  <c:v>2873999</c:v>
                </c:pt>
                <c:pt idx="135">
                  <c:v>2876475</c:v>
                </c:pt>
                <c:pt idx="136">
                  <c:v>2880445</c:v>
                </c:pt>
                <c:pt idx="137">
                  <c:v>2884933</c:v>
                </c:pt>
                <c:pt idx="138">
                  <c:v>2888786</c:v>
                </c:pt>
                <c:pt idx="139">
                  <c:v>2891742</c:v>
                </c:pt>
                <c:pt idx="140">
                  <c:v>2893934</c:v>
                </c:pt>
                <c:pt idx="141">
                  <c:v>2895781</c:v>
                </c:pt>
                <c:pt idx="142">
                  <c:v>2897652</c:v>
                </c:pt>
                <c:pt idx="143">
                  <c:v>2899804</c:v>
                </c:pt>
                <c:pt idx="144">
                  <c:v>2902831</c:v>
                </c:pt>
                <c:pt idx="145">
                  <c:v>2906854</c:v>
                </c:pt>
                <c:pt idx="146">
                  <c:v>2911405</c:v>
                </c:pt>
                <c:pt idx="147">
                  <c:v>2915742</c:v>
                </c:pt>
                <c:pt idx="148">
                  <c:v>2919686</c:v>
                </c:pt>
                <c:pt idx="149">
                  <c:v>2923138</c:v>
                </c:pt>
                <c:pt idx="150">
                  <c:v>2926323</c:v>
                </c:pt>
                <c:pt idx="151">
                  <c:v>2929287</c:v>
                </c:pt>
                <c:pt idx="152">
                  <c:v>2932001</c:v>
                </c:pt>
                <c:pt idx="153">
                  <c:v>2934814</c:v>
                </c:pt>
                <c:pt idx="154">
                  <c:v>2937397</c:v>
                </c:pt>
                <c:pt idx="155">
                  <c:v>2939043</c:v>
                </c:pt>
                <c:pt idx="156">
                  <c:v>2939387</c:v>
                </c:pt>
                <c:pt idx="157">
                  <c:v>2938906</c:v>
                </c:pt>
                <c:pt idx="158">
                  <c:v>2938058</c:v>
                </c:pt>
                <c:pt idx="159">
                  <c:v>2937255</c:v>
                </c:pt>
                <c:pt idx="160">
                  <c:v>2936652</c:v>
                </c:pt>
                <c:pt idx="161">
                  <c:v>2936311</c:v>
                </c:pt>
                <c:pt idx="162">
                  <c:v>2936378</c:v>
                </c:pt>
                <c:pt idx="163">
                  <c:v>2936986</c:v>
                </c:pt>
                <c:pt idx="164">
                  <c:v>2938383</c:v>
                </c:pt>
                <c:pt idx="165">
                  <c:v>2940541</c:v>
                </c:pt>
                <c:pt idx="166">
                  <c:v>2943825</c:v>
                </c:pt>
                <c:pt idx="167">
                  <c:v>2948303</c:v>
                </c:pt>
                <c:pt idx="168">
                  <c:v>2952857</c:v>
                </c:pt>
                <c:pt idx="169">
                  <c:v>2956324</c:v>
                </c:pt>
                <c:pt idx="170">
                  <c:v>2957863</c:v>
                </c:pt>
                <c:pt idx="171">
                  <c:v>2957241</c:v>
                </c:pt>
                <c:pt idx="172">
                  <c:v>2955027</c:v>
                </c:pt>
                <c:pt idx="173">
                  <c:v>2952277</c:v>
                </c:pt>
                <c:pt idx="174">
                  <c:v>2949524</c:v>
                </c:pt>
                <c:pt idx="175">
                  <c:v>2946571</c:v>
                </c:pt>
                <c:pt idx="176">
                  <c:v>2942506</c:v>
                </c:pt>
                <c:pt idx="177">
                  <c:v>2935774</c:v>
                </c:pt>
                <c:pt idx="178">
                  <c:v>2924909</c:v>
                </c:pt>
                <c:pt idx="179">
                  <c:v>2909875</c:v>
                </c:pt>
                <c:pt idx="180">
                  <c:v>2892187</c:v>
                </c:pt>
                <c:pt idx="181">
                  <c:v>2874456</c:v>
                </c:pt>
                <c:pt idx="182">
                  <c:v>2859606</c:v>
                </c:pt>
                <c:pt idx="183">
                  <c:v>2848985</c:v>
                </c:pt>
                <c:pt idx="184">
                  <c:v>2841498</c:v>
                </c:pt>
                <c:pt idx="185">
                  <c:v>2835423</c:v>
                </c:pt>
                <c:pt idx="186">
                  <c:v>2828900</c:v>
                </c:pt>
                <c:pt idx="187">
                  <c:v>2820936</c:v>
                </c:pt>
                <c:pt idx="188">
                  <c:v>2812227</c:v>
                </c:pt>
                <c:pt idx="189">
                  <c:v>2804121</c:v>
                </c:pt>
                <c:pt idx="190">
                  <c:v>2798737</c:v>
                </c:pt>
                <c:pt idx="191">
                  <c:v>2797682</c:v>
                </c:pt>
                <c:pt idx="192">
                  <c:v>2800945</c:v>
                </c:pt>
                <c:pt idx="193">
                  <c:v>2806625</c:v>
                </c:pt>
                <c:pt idx="194">
                  <c:v>2812648</c:v>
                </c:pt>
                <c:pt idx="195">
                  <c:v>2817875</c:v>
                </c:pt>
                <c:pt idx="196">
                  <c:v>2821846</c:v>
                </c:pt>
                <c:pt idx="197">
                  <c:v>2824115</c:v>
                </c:pt>
                <c:pt idx="198">
                  <c:v>2824935</c:v>
                </c:pt>
                <c:pt idx="199">
                  <c:v>2825260</c:v>
                </c:pt>
                <c:pt idx="200">
                  <c:v>2825612</c:v>
                </c:pt>
                <c:pt idx="201">
                  <c:v>2826902</c:v>
                </c:pt>
                <c:pt idx="202">
                  <c:v>2829157</c:v>
                </c:pt>
                <c:pt idx="203">
                  <c:v>2831638</c:v>
                </c:pt>
                <c:pt idx="204">
                  <c:v>2834013</c:v>
                </c:pt>
                <c:pt idx="205">
                  <c:v>2835627</c:v>
                </c:pt>
                <c:pt idx="206">
                  <c:v>2835861</c:v>
                </c:pt>
                <c:pt idx="207">
                  <c:v>2834768</c:v>
                </c:pt>
                <c:pt idx="208">
                  <c:v>2833324</c:v>
                </c:pt>
                <c:pt idx="209">
                  <c:v>2832807</c:v>
                </c:pt>
                <c:pt idx="210">
                  <c:v>2834342</c:v>
                </c:pt>
                <c:pt idx="211">
                  <c:v>2838003</c:v>
                </c:pt>
                <c:pt idx="212">
                  <c:v>2842921</c:v>
                </c:pt>
                <c:pt idx="213">
                  <c:v>2847838</c:v>
                </c:pt>
                <c:pt idx="214">
                  <c:v>2851587</c:v>
                </c:pt>
                <c:pt idx="215">
                  <c:v>2853852</c:v>
                </c:pt>
                <c:pt idx="216">
                  <c:v>2854971</c:v>
                </c:pt>
                <c:pt idx="217">
                  <c:v>2855567</c:v>
                </c:pt>
                <c:pt idx="218">
                  <c:v>2855416</c:v>
                </c:pt>
                <c:pt idx="219">
                  <c:v>2854173</c:v>
                </c:pt>
                <c:pt idx="220">
                  <c:v>2852787</c:v>
                </c:pt>
                <c:pt idx="221">
                  <c:v>2852421</c:v>
                </c:pt>
                <c:pt idx="222">
                  <c:v>2853712</c:v>
                </c:pt>
                <c:pt idx="223">
                  <c:v>2856403</c:v>
                </c:pt>
                <c:pt idx="224">
                  <c:v>2859838</c:v>
                </c:pt>
                <c:pt idx="225">
                  <c:v>2862941</c:v>
                </c:pt>
                <c:pt idx="226">
                  <c:v>2864732</c:v>
                </c:pt>
                <c:pt idx="227">
                  <c:v>2864807</c:v>
                </c:pt>
                <c:pt idx="228">
                  <c:v>2863647</c:v>
                </c:pt>
                <c:pt idx="229">
                  <c:v>2862894</c:v>
                </c:pt>
                <c:pt idx="230">
                  <c:v>2864201</c:v>
                </c:pt>
                <c:pt idx="231">
                  <c:v>2868180</c:v>
                </c:pt>
                <c:pt idx="232">
                  <c:v>2873099</c:v>
                </c:pt>
                <c:pt idx="233">
                  <c:v>2876730</c:v>
                </c:pt>
                <c:pt idx="234">
                  <c:v>2878077</c:v>
                </c:pt>
                <c:pt idx="235">
                  <c:v>2877730</c:v>
                </c:pt>
                <c:pt idx="236">
                  <c:v>2877039</c:v>
                </c:pt>
                <c:pt idx="237">
                  <c:v>2877113</c:v>
                </c:pt>
                <c:pt idx="238">
                  <c:v>2878978</c:v>
                </c:pt>
                <c:pt idx="239">
                  <c:v>2882705</c:v>
                </c:pt>
                <c:pt idx="240">
                  <c:v>2887465</c:v>
                </c:pt>
                <c:pt idx="241">
                  <c:v>2892285</c:v>
                </c:pt>
                <c:pt idx="242">
                  <c:v>2896598</c:v>
                </c:pt>
                <c:pt idx="243">
                  <c:v>2900257</c:v>
                </c:pt>
                <c:pt idx="244">
                  <c:v>2904115</c:v>
                </c:pt>
                <c:pt idx="245">
                  <c:v>2909425</c:v>
                </c:pt>
                <c:pt idx="246">
                  <c:v>2915883</c:v>
                </c:pt>
                <c:pt idx="247">
                  <c:v>2922633</c:v>
                </c:pt>
                <c:pt idx="248">
                  <c:v>2928668</c:v>
                </c:pt>
                <c:pt idx="249">
                  <c:v>2933222</c:v>
                </c:pt>
                <c:pt idx="250">
                  <c:v>2935868</c:v>
                </c:pt>
                <c:pt idx="251">
                  <c:v>2937011</c:v>
                </c:pt>
                <c:pt idx="252">
                  <c:v>2937399</c:v>
                </c:pt>
                <c:pt idx="253">
                  <c:v>2937529</c:v>
                </c:pt>
                <c:pt idx="254">
                  <c:v>2938085</c:v>
                </c:pt>
                <c:pt idx="255">
                  <c:v>2939372</c:v>
                </c:pt>
                <c:pt idx="256">
                  <c:v>2941178</c:v>
                </c:pt>
                <c:pt idx="257">
                  <c:v>2943053</c:v>
                </c:pt>
                <c:pt idx="258">
                  <c:v>2945129</c:v>
                </c:pt>
                <c:pt idx="259">
                  <c:v>2947761</c:v>
                </c:pt>
                <c:pt idx="260">
                  <c:v>2951433</c:v>
                </c:pt>
                <c:pt idx="261">
                  <c:v>2956772</c:v>
                </c:pt>
                <c:pt idx="262">
                  <c:v>2963483</c:v>
                </c:pt>
                <c:pt idx="263">
                  <c:v>2970598</c:v>
                </c:pt>
                <c:pt idx="264">
                  <c:v>2977051</c:v>
                </c:pt>
                <c:pt idx="265">
                  <c:v>2981909</c:v>
                </c:pt>
                <c:pt idx="266">
                  <c:v>2984977</c:v>
                </c:pt>
                <c:pt idx="267">
                  <c:v>2986761</c:v>
                </c:pt>
                <c:pt idx="268">
                  <c:v>2987959</c:v>
                </c:pt>
                <c:pt idx="269">
                  <c:v>2989047</c:v>
                </c:pt>
                <c:pt idx="270">
                  <c:v>2990301</c:v>
                </c:pt>
                <c:pt idx="271">
                  <c:v>2991530</c:v>
                </c:pt>
                <c:pt idx="272">
                  <c:v>2992319</c:v>
                </c:pt>
                <c:pt idx="273">
                  <c:v>2992589</c:v>
                </c:pt>
                <c:pt idx="274">
                  <c:v>2993340</c:v>
                </c:pt>
                <c:pt idx="275">
                  <c:v>2995667</c:v>
                </c:pt>
                <c:pt idx="276">
                  <c:v>2999980</c:v>
                </c:pt>
                <c:pt idx="277">
                  <c:v>3006097</c:v>
                </c:pt>
                <c:pt idx="278">
                  <c:v>3012701</c:v>
                </c:pt>
                <c:pt idx="279">
                  <c:v>3018674</c:v>
                </c:pt>
                <c:pt idx="280">
                  <c:v>3023465</c:v>
                </c:pt>
                <c:pt idx="281">
                  <c:v>3026599</c:v>
                </c:pt>
                <c:pt idx="282">
                  <c:v>3027959</c:v>
                </c:pt>
                <c:pt idx="283">
                  <c:v>3027790</c:v>
                </c:pt>
                <c:pt idx="284">
                  <c:v>3026722</c:v>
                </c:pt>
                <c:pt idx="285">
                  <c:v>3025510</c:v>
                </c:pt>
                <c:pt idx="286">
                  <c:v>3024296</c:v>
                </c:pt>
                <c:pt idx="287">
                  <c:v>3023479</c:v>
                </c:pt>
                <c:pt idx="288">
                  <c:v>3023388</c:v>
                </c:pt>
                <c:pt idx="289">
                  <c:v>3023966</c:v>
                </c:pt>
                <c:pt idx="290">
                  <c:v>3024438</c:v>
                </c:pt>
                <c:pt idx="291">
                  <c:v>3023573</c:v>
                </c:pt>
                <c:pt idx="292">
                  <c:v>3020609</c:v>
                </c:pt>
                <c:pt idx="293">
                  <c:v>3015956</c:v>
                </c:pt>
                <c:pt idx="294">
                  <c:v>3010677</c:v>
                </c:pt>
                <c:pt idx="295">
                  <c:v>3006087</c:v>
                </c:pt>
                <c:pt idx="296">
                  <c:v>3002676</c:v>
                </c:pt>
                <c:pt idx="297">
                  <c:v>3000471</c:v>
                </c:pt>
                <c:pt idx="298">
                  <c:v>2999369</c:v>
                </c:pt>
                <c:pt idx="299">
                  <c:v>2998620</c:v>
                </c:pt>
                <c:pt idx="300">
                  <c:v>2997422</c:v>
                </c:pt>
                <c:pt idx="301">
                  <c:v>2995774</c:v>
                </c:pt>
                <c:pt idx="302">
                  <c:v>2994026</c:v>
                </c:pt>
                <c:pt idx="303">
                  <c:v>2992614</c:v>
                </c:pt>
                <c:pt idx="304">
                  <c:v>2991772</c:v>
                </c:pt>
                <c:pt idx="305">
                  <c:v>2991596</c:v>
                </c:pt>
                <c:pt idx="306">
                  <c:v>2991888</c:v>
                </c:pt>
                <c:pt idx="307">
                  <c:v>2992435</c:v>
                </c:pt>
                <c:pt idx="308">
                  <c:v>2993572</c:v>
                </c:pt>
                <c:pt idx="309">
                  <c:v>2994445</c:v>
                </c:pt>
                <c:pt idx="310">
                  <c:v>2993399</c:v>
                </c:pt>
                <c:pt idx="311">
                  <c:v>2989464</c:v>
                </c:pt>
                <c:pt idx="312">
                  <c:v>2982788</c:v>
                </c:pt>
                <c:pt idx="313">
                  <c:v>2974233</c:v>
                </c:pt>
                <c:pt idx="314">
                  <c:v>2966524</c:v>
                </c:pt>
                <c:pt idx="315">
                  <c:v>2607992</c:v>
                </c:pt>
                <c:pt idx="316">
                  <c:v>2736271</c:v>
                </c:pt>
                <c:pt idx="317">
                  <c:v>2786485</c:v>
                </c:pt>
                <c:pt idx="318">
                  <c:v>2829923</c:v>
                </c:pt>
                <c:pt idx="319">
                  <c:v>2864676</c:v>
                </c:pt>
                <c:pt idx="320">
                  <c:v>2965386</c:v>
                </c:pt>
                <c:pt idx="321">
                  <c:v>2908317</c:v>
                </c:pt>
                <c:pt idx="322">
                  <c:v>2921245</c:v>
                </c:pt>
                <c:pt idx="323">
                  <c:v>2932229</c:v>
                </c:pt>
                <c:pt idx="324">
                  <c:v>2939800</c:v>
                </c:pt>
                <c:pt idx="325">
                  <c:v>2942900</c:v>
                </c:pt>
                <c:pt idx="326">
                  <c:v>2948900</c:v>
                </c:pt>
                <c:pt idx="327">
                  <c:v>2956000</c:v>
                </c:pt>
                <c:pt idx="328">
                  <c:v>2965200</c:v>
                </c:pt>
                <c:pt idx="329">
                  <c:v>2973200</c:v>
                </c:pt>
                <c:pt idx="330">
                  <c:v>2982800</c:v>
                </c:pt>
                <c:pt idx="331">
                  <c:v>2987400</c:v>
                </c:pt>
                <c:pt idx="332">
                  <c:v>3004900</c:v>
                </c:pt>
                <c:pt idx="333">
                  <c:v>3008400</c:v>
                </c:pt>
                <c:pt idx="334">
                  <c:v>3014500</c:v>
                </c:pt>
                <c:pt idx="335">
                  <c:v>3022200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B49-41C7-BA8C-E50957E489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3738432"/>
        <c:axId val="493738760"/>
      </c:lineChart>
      <c:dateAx>
        <c:axId val="493738432"/>
        <c:scaling>
          <c:orientation val="minMax"/>
        </c:scaling>
        <c:delete val="0"/>
        <c:axPos val="b"/>
        <c:numFmt formatCode="mmm\-yy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493738760"/>
        <c:crosses val="autoZero"/>
        <c:auto val="1"/>
        <c:lblOffset val="100"/>
        <c:baseTimeUnit val="months"/>
        <c:majorUnit val="24"/>
        <c:majorTimeUnit val="months"/>
        <c:minorUnit val="13"/>
        <c:minorTimeUnit val="months"/>
      </c:dateAx>
      <c:valAx>
        <c:axId val="493738760"/>
        <c:scaling>
          <c:orientation val="minMax"/>
          <c:min val="25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493738432"/>
        <c:crosses val="autoZero"/>
        <c:crossBetween val="between"/>
      </c:valAx>
      <c:spPr>
        <a:solidFill>
          <a:schemeClr val="bg1">
            <a:lumMod val="75000"/>
          </a:schemeClr>
        </a:solidFill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65414824958474393"/>
          <c:y val="0.70361556153793847"/>
          <c:w val="0.18201313603915451"/>
          <c:h val="9.4563966174192188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200" b="1" i="0" baseline="0">
                <a:solidFill>
                  <a:sysClr val="windowText" lastClr="000000"/>
                </a:solidFill>
              </a:rPr>
              <a:t>Total U.S. Non-Farm Jobs (SA)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259235454529202"/>
          <c:y val="7.8715346128608907E-2"/>
          <c:w val="0.83082744757977955"/>
          <c:h val="0.81294742454068236"/>
        </c:manualLayout>
      </c:layout>
      <c:lineChart>
        <c:grouping val="standard"/>
        <c:varyColors val="0"/>
        <c:ser>
          <c:idx val="0"/>
          <c:order val="0"/>
          <c:tx>
            <c:strRef>
              <c:f>'BLS Data Series'!$A$5</c:f>
              <c:strCache>
                <c:ptCount val="1"/>
                <c:pt idx="0">
                  <c:v>Total U.S. Non-Farm Jobs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strRef>
              <c:f>'BLS Data Series'!$B$4:$GO$4</c:f>
              <c:strCache>
                <c:ptCount val="192"/>
                <c:pt idx="0">
                  <c:v>Jan
2006</c:v>
                </c:pt>
                <c:pt idx="1">
                  <c:v>Feb
2006</c:v>
                </c:pt>
                <c:pt idx="2">
                  <c:v>Mar
2006</c:v>
                </c:pt>
                <c:pt idx="3">
                  <c:v>Apr
2006</c:v>
                </c:pt>
                <c:pt idx="4">
                  <c:v>May
2006</c:v>
                </c:pt>
                <c:pt idx="5">
                  <c:v>Jun
2006</c:v>
                </c:pt>
                <c:pt idx="6">
                  <c:v>Jul
2006</c:v>
                </c:pt>
                <c:pt idx="7">
                  <c:v>Aug
2006</c:v>
                </c:pt>
                <c:pt idx="8">
                  <c:v>Sep
2006</c:v>
                </c:pt>
                <c:pt idx="9">
                  <c:v>Oct
2006</c:v>
                </c:pt>
                <c:pt idx="10">
                  <c:v>Nov
2006</c:v>
                </c:pt>
                <c:pt idx="11">
                  <c:v>Dec
2006</c:v>
                </c:pt>
                <c:pt idx="12">
                  <c:v>Jan
2007</c:v>
                </c:pt>
                <c:pt idx="13">
                  <c:v>Feb
2007</c:v>
                </c:pt>
                <c:pt idx="14">
                  <c:v>Mar
2007</c:v>
                </c:pt>
                <c:pt idx="15">
                  <c:v>Apr
2007</c:v>
                </c:pt>
                <c:pt idx="16">
                  <c:v>May
2007</c:v>
                </c:pt>
                <c:pt idx="17">
                  <c:v>Jun
2007</c:v>
                </c:pt>
                <c:pt idx="18">
                  <c:v>Jul
2007</c:v>
                </c:pt>
                <c:pt idx="19">
                  <c:v>Aug
2007</c:v>
                </c:pt>
                <c:pt idx="20">
                  <c:v>Sep
2007</c:v>
                </c:pt>
                <c:pt idx="21">
                  <c:v>Oct
2007</c:v>
                </c:pt>
                <c:pt idx="22">
                  <c:v>Nov
2007</c:v>
                </c:pt>
                <c:pt idx="23">
                  <c:v>Dec
2007</c:v>
                </c:pt>
                <c:pt idx="24">
                  <c:v>Jan
2008</c:v>
                </c:pt>
                <c:pt idx="25">
                  <c:v>Feb
2008</c:v>
                </c:pt>
                <c:pt idx="26">
                  <c:v>Mar
2008</c:v>
                </c:pt>
                <c:pt idx="27">
                  <c:v>Apr
2008</c:v>
                </c:pt>
                <c:pt idx="28">
                  <c:v>May
2008</c:v>
                </c:pt>
                <c:pt idx="29">
                  <c:v>Jun
2008</c:v>
                </c:pt>
                <c:pt idx="30">
                  <c:v>Jul
2008</c:v>
                </c:pt>
                <c:pt idx="31">
                  <c:v>Aug
2008</c:v>
                </c:pt>
                <c:pt idx="32">
                  <c:v>Sep
2008</c:v>
                </c:pt>
                <c:pt idx="33">
                  <c:v>Oct
2008</c:v>
                </c:pt>
                <c:pt idx="34">
                  <c:v>Nov
2008</c:v>
                </c:pt>
                <c:pt idx="35">
                  <c:v>Dec
2008</c:v>
                </c:pt>
                <c:pt idx="36">
                  <c:v>Jan
2009</c:v>
                </c:pt>
                <c:pt idx="37">
                  <c:v>Feb
2009</c:v>
                </c:pt>
                <c:pt idx="38">
                  <c:v>Mar
2009</c:v>
                </c:pt>
                <c:pt idx="39">
                  <c:v>Apr
2009</c:v>
                </c:pt>
                <c:pt idx="40">
                  <c:v>May
2009</c:v>
                </c:pt>
                <c:pt idx="41">
                  <c:v>Jun
2009</c:v>
                </c:pt>
                <c:pt idx="42">
                  <c:v>Jul
2009</c:v>
                </c:pt>
                <c:pt idx="43">
                  <c:v>Aug
2009</c:v>
                </c:pt>
                <c:pt idx="44">
                  <c:v>Sep
2009</c:v>
                </c:pt>
                <c:pt idx="45">
                  <c:v>Oct
2009</c:v>
                </c:pt>
                <c:pt idx="46">
                  <c:v>Nov
2009</c:v>
                </c:pt>
                <c:pt idx="47">
                  <c:v>Dec
2009</c:v>
                </c:pt>
                <c:pt idx="48">
                  <c:v>Jan
2010</c:v>
                </c:pt>
                <c:pt idx="49">
                  <c:v>Feb
2010</c:v>
                </c:pt>
                <c:pt idx="50">
                  <c:v>Mar
2010</c:v>
                </c:pt>
                <c:pt idx="51">
                  <c:v>Apr
2010</c:v>
                </c:pt>
                <c:pt idx="52">
                  <c:v>May
2010</c:v>
                </c:pt>
                <c:pt idx="53">
                  <c:v>Jun
2010</c:v>
                </c:pt>
                <c:pt idx="54">
                  <c:v>Jul
2010</c:v>
                </c:pt>
                <c:pt idx="55">
                  <c:v>Aug
2010</c:v>
                </c:pt>
                <c:pt idx="56">
                  <c:v>Sep
2010</c:v>
                </c:pt>
                <c:pt idx="57">
                  <c:v>Oct
2010</c:v>
                </c:pt>
                <c:pt idx="58">
                  <c:v>Nov
2010</c:v>
                </c:pt>
                <c:pt idx="59">
                  <c:v>Dec
2010</c:v>
                </c:pt>
                <c:pt idx="60">
                  <c:v>Jan
2011</c:v>
                </c:pt>
                <c:pt idx="61">
                  <c:v>Feb
2011</c:v>
                </c:pt>
                <c:pt idx="62">
                  <c:v>Mar
2011</c:v>
                </c:pt>
                <c:pt idx="63">
                  <c:v>Apr
2011</c:v>
                </c:pt>
                <c:pt idx="64">
                  <c:v>May
2011</c:v>
                </c:pt>
                <c:pt idx="65">
                  <c:v>Jun
2011</c:v>
                </c:pt>
                <c:pt idx="66">
                  <c:v>Jul
2011</c:v>
                </c:pt>
                <c:pt idx="67">
                  <c:v>Aug
2011</c:v>
                </c:pt>
                <c:pt idx="68">
                  <c:v>Sep
2011</c:v>
                </c:pt>
                <c:pt idx="69">
                  <c:v>Oct
2011</c:v>
                </c:pt>
                <c:pt idx="70">
                  <c:v>Nov
2011</c:v>
                </c:pt>
                <c:pt idx="71">
                  <c:v>Dec
2011</c:v>
                </c:pt>
                <c:pt idx="72">
                  <c:v>Jan
2012</c:v>
                </c:pt>
                <c:pt idx="73">
                  <c:v>Feb
2012</c:v>
                </c:pt>
                <c:pt idx="74">
                  <c:v>Mar
2012</c:v>
                </c:pt>
                <c:pt idx="75">
                  <c:v>Apr
2012</c:v>
                </c:pt>
                <c:pt idx="76">
                  <c:v>May
2012</c:v>
                </c:pt>
                <c:pt idx="77">
                  <c:v>Jun
2012</c:v>
                </c:pt>
                <c:pt idx="78">
                  <c:v>Jul
2012</c:v>
                </c:pt>
                <c:pt idx="79">
                  <c:v>Aug
2012</c:v>
                </c:pt>
                <c:pt idx="80">
                  <c:v>Sep
2012</c:v>
                </c:pt>
                <c:pt idx="81">
                  <c:v>Oct
2012</c:v>
                </c:pt>
                <c:pt idx="82">
                  <c:v>Nov
2012</c:v>
                </c:pt>
                <c:pt idx="83">
                  <c:v>Dec
2012</c:v>
                </c:pt>
                <c:pt idx="84">
                  <c:v>Jan
2013</c:v>
                </c:pt>
                <c:pt idx="85">
                  <c:v>Feb
2013</c:v>
                </c:pt>
                <c:pt idx="86">
                  <c:v>Mar
2013</c:v>
                </c:pt>
                <c:pt idx="87">
                  <c:v>Apr
2013</c:v>
                </c:pt>
                <c:pt idx="88">
                  <c:v>May
2013</c:v>
                </c:pt>
                <c:pt idx="89">
                  <c:v>Jun
2013</c:v>
                </c:pt>
                <c:pt idx="90">
                  <c:v>Jul
2013</c:v>
                </c:pt>
                <c:pt idx="91">
                  <c:v>Aug
2013</c:v>
                </c:pt>
                <c:pt idx="92">
                  <c:v>Sep
2013</c:v>
                </c:pt>
                <c:pt idx="93">
                  <c:v>Oct
2013</c:v>
                </c:pt>
                <c:pt idx="94">
                  <c:v>Nov
2013</c:v>
                </c:pt>
                <c:pt idx="95">
                  <c:v>Dec
2013</c:v>
                </c:pt>
                <c:pt idx="96">
                  <c:v>Jan
2014</c:v>
                </c:pt>
                <c:pt idx="97">
                  <c:v>Feb
2014</c:v>
                </c:pt>
                <c:pt idx="98">
                  <c:v>Mar
2014</c:v>
                </c:pt>
                <c:pt idx="99">
                  <c:v>Apr
2014</c:v>
                </c:pt>
                <c:pt idx="100">
                  <c:v>May
2014</c:v>
                </c:pt>
                <c:pt idx="101">
                  <c:v>Jun
2014</c:v>
                </c:pt>
                <c:pt idx="102">
                  <c:v>Jul
2014</c:v>
                </c:pt>
                <c:pt idx="103">
                  <c:v>Aug
2014</c:v>
                </c:pt>
                <c:pt idx="104">
                  <c:v>Sep
2014</c:v>
                </c:pt>
                <c:pt idx="105">
                  <c:v>Oct
2014</c:v>
                </c:pt>
                <c:pt idx="106">
                  <c:v>Nov
2014</c:v>
                </c:pt>
                <c:pt idx="107">
                  <c:v>Dec
2014</c:v>
                </c:pt>
                <c:pt idx="108">
                  <c:v>Jan
2015</c:v>
                </c:pt>
                <c:pt idx="109">
                  <c:v>Feb
2015</c:v>
                </c:pt>
                <c:pt idx="110">
                  <c:v>Mar
2015</c:v>
                </c:pt>
                <c:pt idx="111">
                  <c:v>Apr
2015</c:v>
                </c:pt>
                <c:pt idx="112">
                  <c:v>May
2015</c:v>
                </c:pt>
                <c:pt idx="113">
                  <c:v>Jun
2015</c:v>
                </c:pt>
                <c:pt idx="114">
                  <c:v>Jul
2015</c:v>
                </c:pt>
                <c:pt idx="115">
                  <c:v>Aug
2015</c:v>
                </c:pt>
                <c:pt idx="116">
                  <c:v>Sep
2015</c:v>
                </c:pt>
                <c:pt idx="117">
                  <c:v>Oct
2015</c:v>
                </c:pt>
                <c:pt idx="118">
                  <c:v>Nov
2015</c:v>
                </c:pt>
                <c:pt idx="119">
                  <c:v>Dec
2015</c:v>
                </c:pt>
                <c:pt idx="120">
                  <c:v>Jan
2016</c:v>
                </c:pt>
                <c:pt idx="121">
                  <c:v>Feb
2016</c:v>
                </c:pt>
                <c:pt idx="122">
                  <c:v>Mar
2016</c:v>
                </c:pt>
                <c:pt idx="123">
                  <c:v>Apr
2016</c:v>
                </c:pt>
                <c:pt idx="124">
                  <c:v>May
2016</c:v>
                </c:pt>
                <c:pt idx="125">
                  <c:v>Jun
2016</c:v>
                </c:pt>
                <c:pt idx="126">
                  <c:v>Jul
2016</c:v>
                </c:pt>
                <c:pt idx="127">
                  <c:v>Aug
2016</c:v>
                </c:pt>
                <c:pt idx="128">
                  <c:v>Sep
2016</c:v>
                </c:pt>
                <c:pt idx="129">
                  <c:v>Oct
2016</c:v>
                </c:pt>
                <c:pt idx="130">
                  <c:v>Nov
2016</c:v>
                </c:pt>
                <c:pt idx="131">
                  <c:v>Dec
2016</c:v>
                </c:pt>
                <c:pt idx="132">
                  <c:v>Jan
2017</c:v>
                </c:pt>
                <c:pt idx="133">
                  <c:v>Feb
2017</c:v>
                </c:pt>
                <c:pt idx="134">
                  <c:v>Mar
2017</c:v>
                </c:pt>
                <c:pt idx="135">
                  <c:v>Apr
2017</c:v>
                </c:pt>
                <c:pt idx="136">
                  <c:v>May
2017</c:v>
                </c:pt>
                <c:pt idx="137">
                  <c:v>Jun
2017</c:v>
                </c:pt>
                <c:pt idx="138">
                  <c:v>Jul
2017</c:v>
                </c:pt>
                <c:pt idx="139">
                  <c:v>Aug
2017</c:v>
                </c:pt>
                <c:pt idx="140">
                  <c:v>Sep
2017</c:v>
                </c:pt>
                <c:pt idx="141">
                  <c:v>Oct
2017</c:v>
                </c:pt>
                <c:pt idx="142">
                  <c:v>Nov
2017</c:v>
                </c:pt>
                <c:pt idx="143">
                  <c:v>Dec
2017</c:v>
                </c:pt>
                <c:pt idx="144">
                  <c:v>Jan
2018</c:v>
                </c:pt>
                <c:pt idx="145">
                  <c:v>Feb
2018</c:v>
                </c:pt>
                <c:pt idx="146">
                  <c:v>Mar
2018</c:v>
                </c:pt>
                <c:pt idx="147">
                  <c:v>Apr
2018</c:v>
                </c:pt>
                <c:pt idx="148">
                  <c:v>May
2018</c:v>
                </c:pt>
                <c:pt idx="149">
                  <c:v>Jun
2018</c:v>
                </c:pt>
                <c:pt idx="150">
                  <c:v>Jul
2018</c:v>
                </c:pt>
                <c:pt idx="151">
                  <c:v>Aug
2018</c:v>
                </c:pt>
                <c:pt idx="152">
                  <c:v>Sep
2018</c:v>
                </c:pt>
                <c:pt idx="153">
                  <c:v>Oct
2018</c:v>
                </c:pt>
                <c:pt idx="154">
                  <c:v>Nov
2018</c:v>
                </c:pt>
                <c:pt idx="155">
                  <c:v>Dec
2018</c:v>
                </c:pt>
                <c:pt idx="156">
                  <c:v>Jan
2019</c:v>
                </c:pt>
                <c:pt idx="157">
                  <c:v>Feb
2019</c:v>
                </c:pt>
                <c:pt idx="158">
                  <c:v>Mar
2019</c:v>
                </c:pt>
                <c:pt idx="159">
                  <c:v>Apr
2019</c:v>
                </c:pt>
                <c:pt idx="160">
                  <c:v>May
2019</c:v>
                </c:pt>
                <c:pt idx="161">
                  <c:v>Jun
2019</c:v>
                </c:pt>
                <c:pt idx="162">
                  <c:v>Jul
2019</c:v>
                </c:pt>
                <c:pt idx="163">
                  <c:v>Aug
2019</c:v>
                </c:pt>
                <c:pt idx="164">
                  <c:v>Sep
2019</c:v>
                </c:pt>
                <c:pt idx="165">
                  <c:v>Oct
2019</c:v>
                </c:pt>
                <c:pt idx="166">
                  <c:v>Nov
2019</c:v>
                </c:pt>
                <c:pt idx="167">
                  <c:v>Dec
2019</c:v>
                </c:pt>
                <c:pt idx="168">
                  <c:v>Jan
2020</c:v>
                </c:pt>
                <c:pt idx="169">
                  <c:v>Feb
2020</c:v>
                </c:pt>
                <c:pt idx="170">
                  <c:v>Mar
2020</c:v>
                </c:pt>
                <c:pt idx="171">
                  <c:v>Apr
2020</c:v>
                </c:pt>
                <c:pt idx="172">
                  <c:v>May
2020</c:v>
                </c:pt>
                <c:pt idx="173">
                  <c:v>Jun
2020</c:v>
                </c:pt>
                <c:pt idx="174">
                  <c:v>Jul
2020</c:v>
                </c:pt>
                <c:pt idx="175">
                  <c:v>Aug
2020</c:v>
                </c:pt>
                <c:pt idx="176">
                  <c:v>Sep
2020</c:v>
                </c:pt>
                <c:pt idx="177">
                  <c:v>Oct
2020</c:v>
                </c:pt>
                <c:pt idx="178">
                  <c:v>Nov
2020</c:v>
                </c:pt>
                <c:pt idx="179">
                  <c:v>Dec
2020</c:v>
                </c:pt>
                <c:pt idx="180">
                  <c:v>Jan
2021</c:v>
                </c:pt>
                <c:pt idx="181">
                  <c:v>Feb
2021</c:v>
                </c:pt>
                <c:pt idx="182">
                  <c:v>Mar
2021</c:v>
                </c:pt>
                <c:pt idx="183">
                  <c:v>Apr
2021</c:v>
                </c:pt>
                <c:pt idx="184">
                  <c:v>May
2021</c:v>
                </c:pt>
                <c:pt idx="185">
                  <c:v>Jun
2021</c:v>
                </c:pt>
                <c:pt idx="186">
                  <c:v>Jul
2021</c:v>
                </c:pt>
                <c:pt idx="187">
                  <c:v>Aug
2021</c:v>
                </c:pt>
                <c:pt idx="188">
                  <c:v>Sep
2021</c:v>
                </c:pt>
                <c:pt idx="189">
                  <c:v>Oct
2021</c:v>
                </c:pt>
                <c:pt idx="190">
                  <c:v>Nov
2021</c:v>
                </c:pt>
                <c:pt idx="191">
                  <c:v>Dec
2021</c:v>
                </c:pt>
              </c:strCache>
            </c:strRef>
          </c:cat>
          <c:val>
            <c:numRef>
              <c:f>'BLS Data Series'!$B$5:$GO$5</c:f>
              <c:numCache>
                <c:formatCode>#0</c:formatCode>
                <c:ptCount val="196"/>
                <c:pt idx="0">
                  <c:v>135429</c:v>
                </c:pt>
                <c:pt idx="1">
                  <c:v>135737</c:v>
                </c:pt>
                <c:pt idx="2">
                  <c:v>136047</c:v>
                </c:pt>
                <c:pt idx="3">
                  <c:v>136205</c:v>
                </c:pt>
                <c:pt idx="4">
                  <c:v>136244</c:v>
                </c:pt>
                <c:pt idx="5">
                  <c:v>136325</c:v>
                </c:pt>
                <c:pt idx="6">
                  <c:v>136520</c:v>
                </c:pt>
                <c:pt idx="7">
                  <c:v>136694</c:v>
                </c:pt>
                <c:pt idx="8">
                  <c:v>136843</c:v>
                </c:pt>
                <c:pt idx="9">
                  <c:v>136852</c:v>
                </c:pt>
                <c:pt idx="10">
                  <c:v>137063</c:v>
                </c:pt>
                <c:pt idx="11">
                  <c:v>137249</c:v>
                </c:pt>
                <c:pt idx="12">
                  <c:v>137477</c:v>
                </c:pt>
                <c:pt idx="13">
                  <c:v>137558</c:v>
                </c:pt>
                <c:pt idx="14">
                  <c:v>137793</c:v>
                </c:pt>
                <c:pt idx="15">
                  <c:v>137842</c:v>
                </c:pt>
                <c:pt idx="16">
                  <c:v>137993</c:v>
                </c:pt>
                <c:pt idx="17">
                  <c:v>138069</c:v>
                </c:pt>
                <c:pt idx="18">
                  <c:v>138038</c:v>
                </c:pt>
                <c:pt idx="19">
                  <c:v>138015</c:v>
                </c:pt>
                <c:pt idx="20">
                  <c:v>138095</c:v>
                </c:pt>
                <c:pt idx="21">
                  <c:v>138174</c:v>
                </c:pt>
                <c:pt idx="22">
                  <c:v>138284</c:v>
                </c:pt>
                <c:pt idx="23">
                  <c:v>138392</c:v>
                </c:pt>
                <c:pt idx="24">
                  <c:v>138403</c:v>
                </c:pt>
                <c:pt idx="25">
                  <c:v>138324</c:v>
                </c:pt>
                <c:pt idx="26">
                  <c:v>138275</c:v>
                </c:pt>
                <c:pt idx="27">
                  <c:v>138035</c:v>
                </c:pt>
                <c:pt idx="28">
                  <c:v>137858</c:v>
                </c:pt>
                <c:pt idx="29">
                  <c:v>137687</c:v>
                </c:pt>
                <c:pt idx="30">
                  <c:v>137491</c:v>
                </c:pt>
                <c:pt idx="31">
                  <c:v>137213</c:v>
                </c:pt>
                <c:pt idx="32">
                  <c:v>136753</c:v>
                </c:pt>
                <c:pt idx="33">
                  <c:v>136272</c:v>
                </c:pt>
                <c:pt idx="34">
                  <c:v>135545</c:v>
                </c:pt>
                <c:pt idx="35">
                  <c:v>134839</c:v>
                </c:pt>
                <c:pt idx="36">
                  <c:v>134055</c:v>
                </c:pt>
                <c:pt idx="37">
                  <c:v>133312</c:v>
                </c:pt>
                <c:pt idx="38">
                  <c:v>132512</c:v>
                </c:pt>
                <c:pt idx="39">
                  <c:v>131817</c:v>
                </c:pt>
                <c:pt idx="40">
                  <c:v>131475</c:v>
                </c:pt>
                <c:pt idx="41">
                  <c:v>131008</c:v>
                </c:pt>
                <c:pt idx="42">
                  <c:v>130668</c:v>
                </c:pt>
                <c:pt idx="43">
                  <c:v>130485</c:v>
                </c:pt>
                <c:pt idx="44">
                  <c:v>130244</c:v>
                </c:pt>
                <c:pt idx="45">
                  <c:v>130045</c:v>
                </c:pt>
                <c:pt idx="46">
                  <c:v>130057</c:v>
                </c:pt>
                <c:pt idx="47">
                  <c:v>129788</c:v>
                </c:pt>
                <c:pt idx="48">
                  <c:v>129790</c:v>
                </c:pt>
                <c:pt idx="49">
                  <c:v>129698</c:v>
                </c:pt>
                <c:pt idx="50">
                  <c:v>129879</c:v>
                </c:pt>
                <c:pt idx="51">
                  <c:v>130110</c:v>
                </c:pt>
                <c:pt idx="52">
                  <c:v>130650</c:v>
                </c:pt>
                <c:pt idx="53">
                  <c:v>130511</c:v>
                </c:pt>
                <c:pt idx="54">
                  <c:v>130427</c:v>
                </c:pt>
                <c:pt idx="55">
                  <c:v>130422</c:v>
                </c:pt>
                <c:pt idx="56">
                  <c:v>130357</c:v>
                </c:pt>
                <c:pt idx="57">
                  <c:v>130625</c:v>
                </c:pt>
                <c:pt idx="58">
                  <c:v>130750</c:v>
                </c:pt>
                <c:pt idx="59">
                  <c:v>130822</c:v>
                </c:pt>
                <c:pt idx="60">
                  <c:v>130841</c:v>
                </c:pt>
                <c:pt idx="61">
                  <c:v>131053</c:v>
                </c:pt>
                <c:pt idx="62">
                  <c:v>131288</c:v>
                </c:pt>
                <c:pt idx="63">
                  <c:v>131602</c:v>
                </c:pt>
                <c:pt idx="64">
                  <c:v>131703</c:v>
                </c:pt>
                <c:pt idx="65">
                  <c:v>131939</c:v>
                </c:pt>
                <c:pt idx="66">
                  <c:v>131999</c:v>
                </c:pt>
                <c:pt idx="67">
                  <c:v>132125</c:v>
                </c:pt>
                <c:pt idx="68">
                  <c:v>132358</c:v>
                </c:pt>
                <c:pt idx="69">
                  <c:v>132562</c:v>
                </c:pt>
                <c:pt idx="70">
                  <c:v>132694</c:v>
                </c:pt>
                <c:pt idx="71">
                  <c:v>132896</c:v>
                </c:pt>
                <c:pt idx="72">
                  <c:v>133250</c:v>
                </c:pt>
                <c:pt idx="73">
                  <c:v>133512</c:v>
                </c:pt>
                <c:pt idx="74">
                  <c:v>133752</c:v>
                </c:pt>
                <c:pt idx="75">
                  <c:v>133834</c:v>
                </c:pt>
                <c:pt idx="76">
                  <c:v>133934</c:v>
                </c:pt>
                <c:pt idx="77">
                  <c:v>134007</c:v>
                </c:pt>
                <c:pt idx="78">
                  <c:v>134159</c:v>
                </c:pt>
                <c:pt idx="79">
                  <c:v>134331</c:v>
                </c:pt>
                <c:pt idx="80">
                  <c:v>134518</c:v>
                </c:pt>
                <c:pt idx="81">
                  <c:v>134677</c:v>
                </c:pt>
                <c:pt idx="82">
                  <c:v>134833</c:v>
                </c:pt>
                <c:pt idx="83">
                  <c:v>135072</c:v>
                </c:pt>
                <c:pt idx="84">
                  <c:v>135263</c:v>
                </c:pt>
                <c:pt idx="85">
                  <c:v>135541</c:v>
                </c:pt>
                <c:pt idx="86">
                  <c:v>135680</c:v>
                </c:pt>
                <c:pt idx="87">
                  <c:v>135871</c:v>
                </c:pt>
                <c:pt idx="88">
                  <c:v>136093</c:v>
                </c:pt>
                <c:pt idx="89">
                  <c:v>136274</c:v>
                </c:pt>
                <c:pt idx="90">
                  <c:v>136386</c:v>
                </c:pt>
                <c:pt idx="91">
                  <c:v>136628</c:v>
                </c:pt>
                <c:pt idx="92">
                  <c:v>136815</c:v>
                </c:pt>
                <c:pt idx="93">
                  <c:v>137040</c:v>
                </c:pt>
                <c:pt idx="94">
                  <c:v>137304</c:v>
                </c:pt>
                <c:pt idx="95">
                  <c:v>137373</c:v>
                </c:pt>
                <c:pt idx="96">
                  <c:v>137548</c:v>
                </c:pt>
                <c:pt idx="97">
                  <c:v>137714</c:v>
                </c:pt>
                <c:pt idx="98">
                  <c:v>137968</c:v>
                </c:pt>
                <c:pt idx="99">
                  <c:v>138293</c:v>
                </c:pt>
                <c:pt idx="100">
                  <c:v>138511</c:v>
                </c:pt>
                <c:pt idx="101">
                  <c:v>138837</c:v>
                </c:pt>
                <c:pt idx="102">
                  <c:v>139069</c:v>
                </c:pt>
                <c:pt idx="103">
                  <c:v>139257</c:v>
                </c:pt>
                <c:pt idx="104">
                  <c:v>139566</c:v>
                </c:pt>
                <c:pt idx="105">
                  <c:v>139818</c:v>
                </c:pt>
                <c:pt idx="106">
                  <c:v>140109</c:v>
                </c:pt>
                <c:pt idx="107">
                  <c:v>140377</c:v>
                </c:pt>
                <c:pt idx="108">
                  <c:v>140568</c:v>
                </c:pt>
                <c:pt idx="109">
                  <c:v>140839</c:v>
                </c:pt>
                <c:pt idx="110">
                  <c:v>140910</c:v>
                </c:pt>
                <c:pt idx="111">
                  <c:v>141194</c:v>
                </c:pt>
                <c:pt idx="112">
                  <c:v>141525</c:v>
                </c:pt>
                <c:pt idx="113">
                  <c:v>141699</c:v>
                </c:pt>
                <c:pt idx="114">
                  <c:v>142001</c:v>
                </c:pt>
                <c:pt idx="115">
                  <c:v>142126</c:v>
                </c:pt>
                <c:pt idx="116">
                  <c:v>142281</c:v>
                </c:pt>
                <c:pt idx="117">
                  <c:v>142587</c:v>
                </c:pt>
                <c:pt idx="118">
                  <c:v>142824</c:v>
                </c:pt>
                <c:pt idx="119">
                  <c:v>143097</c:v>
                </c:pt>
                <c:pt idx="120">
                  <c:v>143205</c:v>
                </c:pt>
                <c:pt idx="121">
                  <c:v>143417</c:v>
                </c:pt>
                <c:pt idx="122">
                  <c:v>143654</c:v>
                </c:pt>
                <c:pt idx="123">
                  <c:v>143851</c:v>
                </c:pt>
                <c:pt idx="124">
                  <c:v>143892</c:v>
                </c:pt>
                <c:pt idx="125">
                  <c:v>144150</c:v>
                </c:pt>
                <c:pt idx="126">
                  <c:v>144521</c:v>
                </c:pt>
                <c:pt idx="127">
                  <c:v>144664</c:v>
                </c:pt>
                <c:pt idx="128">
                  <c:v>144953</c:v>
                </c:pt>
                <c:pt idx="129">
                  <c:v>145071</c:v>
                </c:pt>
                <c:pt idx="130">
                  <c:v>145201</c:v>
                </c:pt>
                <c:pt idx="131">
                  <c:v>145415</c:v>
                </c:pt>
                <c:pt idx="132">
                  <c:v>145612</c:v>
                </c:pt>
                <c:pt idx="133">
                  <c:v>145795</c:v>
                </c:pt>
                <c:pt idx="134">
                  <c:v>145934</c:v>
                </c:pt>
                <c:pt idx="135">
                  <c:v>146154</c:v>
                </c:pt>
                <c:pt idx="136">
                  <c:v>146295</c:v>
                </c:pt>
                <c:pt idx="137">
                  <c:v>146506</c:v>
                </c:pt>
                <c:pt idx="138">
                  <c:v>146734</c:v>
                </c:pt>
                <c:pt idx="139">
                  <c:v>146924</c:v>
                </c:pt>
                <c:pt idx="140">
                  <c:v>146966</c:v>
                </c:pt>
                <c:pt idx="141">
                  <c:v>147215</c:v>
                </c:pt>
                <c:pt idx="142">
                  <c:v>147411</c:v>
                </c:pt>
                <c:pt idx="143">
                  <c:v>147590</c:v>
                </c:pt>
                <c:pt idx="144">
                  <c:v>147671</c:v>
                </c:pt>
                <c:pt idx="145">
                  <c:v>148049</c:v>
                </c:pt>
                <c:pt idx="146">
                  <c:v>148244</c:v>
                </c:pt>
                <c:pt idx="147">
                  <c:v>148397</c:v>
                </c:pt>
                <c:pt idx="148">
                  <c:v>148667</c:v>
                </c:pt>
                <c:pt idx="149">
                  <c:v>148881</c:v>
                </c:pt>
                <c:pt idx="150">
                  <c:v>149030</c:v>
                </c:pt>
                <c:pt idx="151">
                  <c:v>149259</c:v>
                </c:pt>
                <c:pt idx="152">
                  <c:v>149364</c:v>
                </c:pt>
                <c:pt idx="153">
                  <c:v>149576</c:v>
                </c:pt>
                <c:pt idx="154">
                  <c:v>149668</c:v>
                </c:pt>
                <c:pt idx="155">
                  <c:v>149908</c:v>
                </c:pt>
                <c:pt idx="156">
                  <c:v>150145</c:v>
                </c:pt>
                <c:pt idx="157">
                  <c:v>150095</c:v>
                </c:pt>
                <c:pt idx="158">
                  <c:v>150263</c:v>
                </c:pt>
                <c:pt idx="159">
                  <c:v>150482</c:v>
                </c:pt>
                <c:pt idx="160">
                  <c:v>150545</c:v>
                </c:pt>
                <c:pt idx="161">
                  <c:v>150720</c:v>
                </c:pt>
                <c:pt idx="162">
                  <c:v>150913</c:v>
                </c:pt>
                <c:pt idx="163">
                  <c:v>151108</c:v>
                </c:pt>
                <c:pt idx="164">
                  <c:v>151329</c:v>
                </c:pt>
                <c:pt idx="165">
                  <c:v>151524</c:v>
                </c:pt>
                <c:pt idx="166">
                  <c:v>151758</c:v>
                </c:pt>
                <c:pt idx="167">
                  <c:v>151919</c:v>
                </c:pt>
                <c:pt idx="168">
                  <c:v>152234</c:v>
                </c:pt>
                <c:pt idx="169">
                  <c:v>152523</c:v>
                </c:pt>
                <c:pt idx="170">
                  <c:v>150840</c:v>
                </c:pt>
                <c:pt idx="171">
                  <c:v>130161</c:v>
                </c:pt>
                <c:pt idx="172">
                  <c:v>132994</c:v>
                </c:pt>
                <c:pt idx="173">
                  <c:v>137840</c:v>
                </c:pt>
                <c:pt idx="174">
                  <c:v>139566</c:v>
                </c:pt>
                <c:pt idx="175">
                  <c:v>141149</c:v>
                </c:pt>
                <c:pt idx="176">
                  <c:v>141865</c:v>
                </c:pt>
                <c:pt idx="177">
                  <c:v>142545</c:v>
                </c:pt>
                <c:pt idx="178">
                  <c:v>142809</c:v>
                </c:pt>
                <c:pt idx="179">
                  <c:v>142503</c:v>
                </c:pt>
                <c:pt idx="180">
                  <c:v>142736</c:v>
                </c:pt>
                <c:pt idx="181">
                  <c:v>143272</c:v>
                </c:pt>
                <c:pt idx="182">
                  <c:v>144057</c:v>
                </c:pt>
                <c:pt idx="183">
                  <c:v>144326</c:v>
                </c:pt>
                <c:pt idx="184">
                  <c:v>144940</c:v>
                </c:pt>
                <c:pt idx="185">
                  <c:v>145902</c:v>
                </c:pt>
                <c:pt idx="186">
                  <c:v>146993</c:v>
                </c:pt>
                <c:pt idx="187">
                  <c:v>147476</c:v>
                </c:pt>
                <c:pt idx="188">
                  <c:v>147855</c:v>
                </c:pt>
                <c:pt idx="189">
                  <c:v>148503</c:v>
                </c:pt>
                <c:pt idx="190">
                  <c:v>148752</c:v>
                </c:pt>
                <c:pt idx="191">
                  <c:v>148951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FB4-41DE-A9AD-80F828B123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7221296"/>
        <c:axId val="607216376"/>
      </c:lineChart>
      <c:catAx>
        <c:axId val="607221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7216376"/>
        <c:crosses val="autoZero"/>
        <c:auto val="1"/>
        <c:lblAlgn val="ctr"/>
        <c:lblOffset val="60"/>
        <c:tickLblSkip val="36"/>
        <c:noMultiLvlLbl val="0"/>
      </c:catAx>
      <c:valAx>
        <c:axId val="607216376"/>
        <c:scaling>
          <c:orientation val="minMax"/>
          <c:min val="12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7221296"/>
        <c:crosses val="autoZero"/>
        <c:crossBetween val="between"/>
      </c:valAx>
      <c:spPr>
        <a:solidFill>
          <a:schemeClr val="bg1">
            <a:lumMod val="65000"/>
          </a:schemeClr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ysClr val="windowText" lastClr="000000"/>
                </a:solidFill>
              </a:rPr>
              <a:t>Wisconsin Industry Recovery </a:t>
            </a:r>
            <a:r>
              <a:rPr lang="en-US" sz="1200" b="1" dirty="0">
                <a:solidFill>
                  <a:sysClr val="windowText" lastClr="000000"/>
                </a:solidFill>
              </a:rPr>
              <a:t>(MM real 2012 $)</a:t>
            </a:r>
            <a:endParaRPr lang="en-US" b="1" dirty="0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5417653212928777E-2"/>
          <c:y val="0.11687415593344029"/>
          <c:w val="0.8789413211460454"/>
          <c:h val="0.79721460816400092"/>
        </c:manualLayout>
      </c:layout>
      <c:lineChart>
        <c:grouping val="standard"/>
        <c:varyColors val="0"/>
        <c:ser>
          <c:idx val="0"/>
          <c:order val="0"/>
          <c:tx>
            <c:strRef>
              <c:f>'[Chart in Microsoft PowerPoint]WI'!$B$18</c:f>
              <c:strCache>
                <c:ptCount val="1"/>
                <c:pt idx="0">
                  <c:v>All industry total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PowerPoint]WI'!$C$17:$M$17</c:f>
              <c:strCache>
                <c:ptCount val="11"/>
                <c:pt idx="0">
                  <c:v>2019:Q1</c:v>
                </c:pt>
                <c:pt idx="1">
                  <c:v>2019:Q2</c:v>
                </c:pt>
                <c:pt idx="2">
                  <c:v>2019:Q3</c:v>
                </c:pt>
                <c:pt idx="3">
                  <c:v>2019:Q4</c:v>
                </c:pt>
                <c:pt idx="4">
                  <c:v>2020:Q1</c:v>
                </c:pt>
                <c:pt idx="5">
                  <c:v>2020:Q2</c:v>
                </c:pt>
                <c:pt idx="6">
                  <c:v>2020:Q3</c:v>
                </c:pt>
                <c:pt idx="7">
                  <c:v>2020:Q4</c:v>
                </c:pt>
                <c:pt idx="8">
                  <c:v>2021:Q1</c:v>
                </c:pt>
                <c:pt idx="9">
                  <c:v>2021:Q2</c:v>
                </c:pt>
                <c:pt idx="10">
                  <c:v>2021:Q3</c:v>
                </c:pt>
              </c:strCache>
            </c:strRef>
          </c:cat>
          <c:val>
            <c:numRef>
              <c:f>'[Chart in Microsoft PowerPoint]WI'!$C$18:$M$18</c:f>
              <c:numCache>
                <c:formatCode>0.00</c:formatCode>
                <c:ptCount val="11"/>
                <c:pt idx="0">
                  <c:v>1</c:v>
                </c:pt>
                <c:pt idx="1">
                  <c:v>1.0068221121240557</c:v>
                </c:pt>
                <c:pt idx="2">
                  <c:v>1.0117234418403414</c:v>
                </c:pt>
                <c:pt idx="3">
                  <c:v>1.0146814268403876</c:v>
                </c:pt>
                <c:pt idx="4">
                  <c:v>0.99851885080872615</c:v>
                </c:pt>
                <c:pt idx="5">
                  <c:v>0.90335766965860576</c:v>
                </c:pt>
                <c:pt idx="6">
                  <c:v>0.98050052490547068</c:v>
                </c:pt>
                <c:pt idx="7">
                  <c:v>0.98925967757134003</c:v>
                </c:pt>
                <c:pt idx="8">
                  <c:v>0.99213471290789668</c:v>
                </c:pt>
                <c:pt idx="9">
                  <c:v>1.0059597674224157</c:v>
                </c:pt>
                <c:pt idx="10">
                  <c:v>1.0055626044336263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434-4FFF-9FFB-27EC8677E94A}"/>
            </c:ext>
          </c:extLst>
        </c:ser>
        <c:ser>
          <c:idx val="1"/>
          <c:order val="1"/>
          <c:tx>
            <c:strRef>
              <c:f>'[Chart in Microsoft PowerPoint]WI'!$B$19</c:f>
              <c:strCache>
                <c:ptCount val="1"/>
                <c:pt idx="0">
                  <c:v>Construction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PowerPoint]WI'!$C$17:$M$17</c:f>
              <c:strCache>
                <c:ptCount val="11"/>
                <c:pt idx="0">
                  <c:v>2019:Q1</c:v>
                </c:pt>
                <c:pt idx="1">
                  <c:v>2019:Q2</c:v>
                </c:pt>
                <c:pt idx="2">
                  <c:v>2019:Q3</c:v>
                </c:pt>
                <c:pt idx="3">
                  <c:v>2019:Q4</c:v>
                </c:pt>
                <c:pt idx="4">
                  <c:v>2020:Q1</c:v>
                </c:pt>
                <c:pt idx="5">
                  <c:v>2020:Q2</c:v>
                </c:pt>
                <c:pt idx="6">
                  <c:v>2020:Q3</c:v>
                </c:pt>
                <c:pt idx="7">
                  <c:v>2020:Q4</c:v>
                </c:pt>
                <c:pt idx="8">
                  <c:v>2021:Q1</c:v>
                </c:pt>
                <c:pt idx="9">
                  <c:v>2021:Q2</c:v>
                </c:pt>
                <c:pt idx="10">
                  <c:v>2021:Q3</c:v>
                </c:pt>
              </c:strCache>
            </c:strRef>
          </c:cat>
          <c:val>
            <c:numRef>
              <c:f>'[Chart in Microsoft PowerPoint]WI'!$C$19:$M$19</c:f>
              <c:numCache>
                <c:formatCode>0.00</c:formatCode>
                <c:ptCount val="11"/>
                <c:pt idx="0">
                  <c:v>1</c:v>
                </c:pt>
                <c:pt idx="1">
                  <c:v>1.0044394698971963</c:v>
                </c:pt>
                <c:pt idx="2">
                  <c:v>1.0048156961596706</c:v>
                </c:pt>
                <c:pt idx="3">
                  <c:v>0.99426254949726767</c:v>
                </c:pt>
                <c:pt idx="4">
                  <c:v>1.0054176581796292</c:v>
                </c:pt>
                <c:pt idx="5">
                  <c:v>0.92249738993030406</c:v>
                </c:pt>
                <c:pt idx="6">
                  <c:v>0.97665516041347278</c:v>
                </c:pt>
                <c:pt idx="7">
                  <c:v>1.0015519333327063</c:v>
                </c:pt>
                <c:pt idx="8">
                  <c:v>1.0084274682794232</c:v>
                </c:pt>
                <c:pt idx="9">
                  <c:v>1.029656035139533</c:v>
                </c:pt>
                <c:pt idx="10">
                  <c:v>0.9935571252551284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434-4FFF-9FFB-27EC8677E94A}"/>
            </c:ext>
          </c:extLst>
        </c:ser>
        <c:ser>
          <c:idx val="2"/>
          <c:order val="2"/>
          <c:tx>
            <c:strRef>
              <c:f>'[Chart in Microsoft PowerPoint]WI'!$B$20</c:f>
              <c:strCache>
                <c:ptCount val="1"/>
                <c:pt idx="0">
                  <c:v>Manufacturing</c:v>
                </c:pt>
              </c:strCache>
            </c:strRef>
          </c:tx>
          <c:spPr>
            <a:ln w="28575" cap="rnd">
              <a:solidFill>
                <a:srgbClr val="F7921E"/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PowerPoint]WI'!$C$17:$M$17</c:f>
              <c:strCache>
                <c:ptCount val="11"/>
                <c:pt idx="0">
                  <c:v>2019:Q1</c:v>
                </c:pt>
                <c:pt idx="1">
                  <c:v>2019:Q2</c:v>
                </c:pt>
                <c:pt idx="2">
                  <c:v>2019:Q3</c:v>
                </c:pt>
                <c:pt idx="3">
                  <c:v>2019:Q4</c:v>
                </c:pt>
                <c:pt idx="4">
                  <c:v>2020:Q1</c:v>
                </c:pt>
                <c:pt idx="5">
                  <c:v>2020:Q2</c:v>
                </c:pt>
                <c:pt idx="6">
                  <c:v>2020:Q3</c:v>
                </c:pt>
                <c:pt idx="7">
                  <c:v>2020:Q4</c:v>
                </c:pt>
                <c:pt idx="8">
                  <c:v>2021:Q1</c:v>
                </c:pt>
                <c:pt idx="9">
                  <c:v>2021:Q2</c:v>
                </c:pt>
                <c:pt idx="10">
                  <c:v>2021:Q3</c:v>
                </c:pt>
              </c:strCache>
            </c:strRef>
          </c:cat>
          <c:val>
            <c:numRef>
              <c:f>'[Chart in Microsoft PowerPoint]WI'!$C$20:$M$20</c:f>
              <c:numCache>
                <c:formatCode>0.00</c:formatCode>
                <c:ptCount val="11"/>
                <c:pt idx="0">
                  <c:v>1</c:v>
                </c:pt>
                <c:pt idx="1">
                  <c:v>1.0193794289145008</c:v>
                </c:pt>
                <c:pt idx="2">
                  <c:v>1.034143235302144</c:v>
                </c:pt>
                <c:pt idx="3">
                  <c:v>1.0358224704587422</c:v>
                </c:pt>
                <c:pt idx="4">
                  <c:v>1.0085526375635625</c:v>
                </c:pt>
                <c:pt idx="5">
                  <c:v>0.89484130954871699</c:v>
                </c:pt>
                <c:pt idx="6">
                  <c:v>1.0107212706152042</c:v>
                </c:pt>
                <c:pt idx="7">
                  <c:v>1.0239204591971327</c:v>
                </c:pt>
                <c:pt idx="8">
                  <c:v>1.0534935550481666</c:v>
                </c:pt>
                <c:pt idx="9">
                  <c:v>1.0684774995224278</c:v>
                </c:pt>
                <c:pt idx="10">
                  <c:v>1.063805477981643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434-4FFF-9FFB-27EC8677E94A}"/>
            </c:ext>
          </c:extLst>
        </c:ser>
        <c:ser>
          <c:idx val="3"/>
          <c:order val="3"/>
          <c:tx>
            <c:strRef>
              <c:f>'[Chart in Microsoft PowerPoint]WI'!$B$21</c:f>
              <c:strCache>
                <c:ptCount val="1"/>
                <c:pt idx="0">
                  <c:v>Retail trade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PowerPoint]WI'!$C$17:$M$17</c:f>
              <c:strCache>
                <c:ptCount val="11"/>
                <c:pt idx="0">
                  <c:v>2019:Q1</c:v>
                </c:pt>
                <c:pt idx="1">
                  <c:v>2019:Q2</c:v>
                </c:pt>
                <c:pt idx="2">
                  <c:v>2019:Q3</c:v>
                </c:pt>
                <c:pt idx="3">
                  <c:v>2019:Q4</c:v>
                </c:pt>
                <c:pt idx="4">
                  <c:v>2020:Q1</c:v>
                </c:pt>
                <c:pt idx="5">
                  <c:v>2020:Q2</c:v>
                </c:pt>
                <c:pt idx="6">
                  <c:v>2020:Q3</c:v>
                </c:pt>
                <c:pt idx="7">
                  <c:v>2020:Q4</c:v>
                </c:pt>
                <c:pt idx="8">
                  <c:v>2021:Q1</c:v>
                </c:pt>
                <c:pt idx="9">
                  <c:v>2021:Q2</c:v>
                </c:pt>
                <c:pt idx="10">
                  <c:v>2021:Q3</c:v>
                </c:pt>
              </c:strCache>
            </c:strRef>
          </c:cat>
          <c:val>
            <c:numRef>
              <c:f>'[Chart in Microsoft PowerPoint]WI'!$C$21:$M$21</c:f>
              <c:numCache>
                <c:formatCode>0.00</c:formatCode>
                <c:ptCount val="11"/>
                <c:pt idx="0">
                  <c:v>1</c:v>
                </c:pt>
                <c:pt idx="1">
                  <c:v>1.0026675855016729</c:v>
                </c:pt>
                <c:pt idx="2">
                  <c:v>1.0141882203870221</c:v>
                </c:pt>
                <c:pt idx="3">
                  <c:v>1.0195011615111873</c:v>
                </c:pt>
                <c:pt idx="4">
                  <c:v>0.99662105836454784</c:v>
                </c:pt>
                <c:pt idx="5">
                  <c:v>0.91288666096099769</c:v>
                </c:pt>
                <c:pt idx="6">
                  <c:v>1.006891262545988</c:v>
                </c:pt>
                <c:pt idx="7">
                  <c:v>1.0075637163912015</c:v>
                </c:pt>
                <c:pt idx="8">
                  <c:v>1.0538685547244051</c:v>
                </c:pt>
                <c:pt idx="9">
                  <c:v>1.0084028943302694</c:v>
                </c:pt>
                <c:pt idx="10">
                  <c:v>0.97010081250208402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434-4FFF-9FFB-27EC8677E94A}"/>
            </c:ext>
          </c:extLst>
        </c:ser>
        <c:ser>
          <c:idx val="4"/>
          <c:order val="4"/>
          <c:tx>
            <c:strRef>
              <c:f>'[Chart in Microsoft PowerPoint]WI'!$B$22</c:f>
              <c:strCache>
                <c:ptCount val="1"/>
                <c:pt idx="0">
                  <c:v>Accommodation and food services</c:v>
                </c:pt>
              </c:strCache>
            </c:strRef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PowerPoint]WI'!$C$17:$M$17</c:f>
              <c:strCache>
                <c:ptCount val="11"/>
                <c:pt idx="0">
                  <c:v>2019:Q1</c:v>
                </c:pt>
                <c:pt idx="1">
                  <c:v>2019:Q2</c:v>
                </c:pt>
                <c:pt idx="2">
                  <c:v>2019:Q3</c:v>
                </c:pt>
                <c:pt idx="3">
                  <c:v>2019:Q4</c:v>
                </c:pt>
                <c:pt idx="4">
                  <c:v>2020:Q1</c:v>
                </c:pt>
                <c:pt idx="5">
                  <c:v>2020:Q2</c:v>
                </c:pt>
                <c:pt idx="6">
                  <c:v>2020:Q3</c:v>
                </c:pt>
                <c:pt idx="7">
                  <c:v>2020:Q4</c:v>
                </c:pt>
                <c:pt idx="8">
                  <c:v>2021:Q1</c:v>
                </c:pt>
                <c:pt idx="9">
                  <c:v>2021:Q2</c:v>
                </c:pt>
                <c:pt idx="10">
                  <c:v>2021:Q3</c:v>
                </c:pt>
              </c:strCache>
            </c:strRef>
          </c:cat>
          <c:val>
            <c:numRef>
              <c:f>'[Chart in Microsoft PowerPoint]WI'!$C$22:$M$22</c:f>
              <c:numCache>
                <c:formatCode>0.00</c:formatCode>
                <c:ptCount val="11"/>
                <c:pt idx="0">
                  <c:v>1</c:v>
                </c:pt>
                <c:pt idx="1">
                  <c:v>1.0050452084691477</c:v>
                </c:pt>
                <c:pt idx="2">
                  <c:v>1.0185510614778492</c:v>
                </c:pt>
                <c:pt idx="3">
                  <c:v>0.9999433122643917</c:v>
                </c:pt>
                <c:pt idx="4">
                  <c:v>0.93044414840849177</c:v>
                </c:pt>
                <c:pt idx="5">
                  <c:v>0.50280604291261588</c:v>
                </c:pt>
                <c:pt idx="6">
                  <c:v>0.75860944984552592</c:v>
                </c:pt>
                <c:pt idx="7">
                  <c:v>0.75430118193928741</c:v>
                </c:pt>
                <c:pt idx="8">
                  <c:v>0.80180550437912756</c:v>
                </c:pt>
                <c:pt idx="9">
                  <c:v>0.93323601938720568</c:v>
                </c:pt>
                <c:pt idx="10">
                  <c:v>0.96870836994416254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434-4FFF-9FFB-27EC8677E9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4614824"/>
        <c:axId val="224617448"/>
      </c:lineChart>
      <c:catAx>
        <c:axId val="224614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4617448"/>
        <c:crosses val="autoZero"/>
        <c:auto val="1"/>
        <c:lblAlgn val="ctr"/>
        <c:lblOffset val="100"/>
        <c:noMultiLvlLbl val="0"/>
      </c:catAx>
      <c:valAx>
        <c:axId val="224617448"/>
        <c:scaling>
          <c:orientation val="minMax"/>
          <c:min val="0.7500000000000001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4614824"/>
        <c:crosses val="autoZero"/>
        <c:crossBetween val="between"/>
      </c:valAx>
      <c:spPr>
        <a:solidFill>
          <a:schemeClr val="bg1">
            <a:lumMod val="75000"/>
          </a:scheme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367466747815944"/>
          <c:y val="0.7022994586614173"/>
          <c:w val="0.32744050109678319"/>
          <c:h val="0.19174028051181105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ysClr val="windowText" lastClr="000000"/>
                </a:solidFill>
              </a:rPr>
              <a:t>Wisconsin Job Recovery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4333903369477377E-2"/>
          <c:y val="8.68682242030345E-2"/>
          <c:w val="0.91630491295986571"/>
          <c:h val="0.80411946442738347"/>
        </c:manualLayout>
      </c:layout>
      <c:lineChart>
        <c:grouping val="standard"/>
        <c:varyColors val="0"/>
        <c:ser>
          <c:idx val="0"/>
          <c:order val="0"/>
          <c:tx>
            <c:strRef>
              <c:f>'WI Jobs'!$B$12</c:f>
              <c:strCache>
                <c:ptCount val="1"/>
                <c:pt idx="0">
                  <c:v>Total NonFarm</c:v>
                </c:pt>
              </c:strCache>
            </c:strRef>
          </c:tx>
          <c:spPr>
            <a:ln w="3492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'WI Jobs'!$D$11:$AN$11</c:f>
              <c:numCache>
                <c:formatCode>mmm\-yy</c:formatCode>
                <c:ptCount val="37"/>
                <c:pt idx="0">
                  <c:v>43497</c:v>
                </c:pt>
                <c:pt idx="1">
                  <c:v>43525</c:v>
                </c:pt>
                <c:pt idx="2">
                  <c:v>43556</c:v>
                </c:pt>
                <c:pt idx="3">
                  <c:v>43586</c:v>
                </c:pt>
                <c:pt idx="4">
                  <c:v>43617</c:v>
                </c:pt>
                <c:pt idx="5">
                  <c:v>43647</c:v>
                </c:pt>
                <c:pt idx="6">
                  <c:v>43678</c:v>
                </c:pt>
                <c:pt idx="7">
                  <c:v>43709</c:v>
                </c:pt>
                <c:pt idx="8">
                  <c:v>43739</c:v>
                </c:pt>
                <c:pt idx="9">
                  <c:v>43770</c:v>
                </c:pt>
                <c:pt idx="10">
                  <c:v>43800</c:v>
                </c:pt>
                <c:pt idx="11">
                  <c:v>43831</c:v>
                </c:pt>
                <c:pt idx="12">
                  <c:v>43862</c:v>
                </c:pt>
                <c:pt idx="13">
                  <c:v>43891</c:v>
                </c:pt>
                <c:pt idx="14">
                  <c:v>43922</c:v>
                </c:pt>
                <c:pt idx="15">
                  <c:v>43952</c:v>
                </c:pt>
                <c:pt idx="16">
                  <c:v>43983</c:v>
                </c:pt>
                <c:pt idx="17">
                  <c:v>44013</c:v>
                </c:pt>
                <c:pt idx="18">
                  <c:v>44044</c:v>
                </c:pt>
                <c:pt idx="19">
                  <c:v>44075</c:v>
                </c:pt>
                <c:pt idx="20">
                  <c:v>44105</c:v>
                </c:pt>
                <c:pt idx="21">
                  <c:v>44136</c:v>
                </c:pt>
                <c:pt idx="22">
                  <c:v>44166</c:v>
                </c:pt>
                <c:pt idx="23">
                  <c:v>44197</c:v>
                </c:pt>
                <c:pt idx="24">
                  <c:v>44228</c:v>
                </c:pt>
                <c:pt idx="25">
                  <c:v>44256</c:v>
                </c:pt>
                <c:pt idx="26">
                  <c:v>44287</c:v>
                </c:pt>
                <c:pt idx="27">
                  <c:v>44317</c:v>
                </c:pt>
                <c:pt idx="28">
                  <c:v>44348</c:v>
                </c:pt>
                <c:pt idx="29">
                  <c:v>44378</c:v>
                </c:pt>
                <c:pt idx="30">
                  <c:v>44409</c:v>
                </c:pt>
                <c:pt idx="31">
                  <c:v>44440</c:v>
                </c:pt>
                <c:pt idx="32">
                  <c:v>44470</c:v>
                </c:pt>
                <c:pt idx="33">
                  <c:v>44501</c:v>
                </c:pt>
                <c:pt idx="34">
                  <c:v>44531</c:v>
                </c:pt>
                <c:pt idx="35">
                  <c:v>44562</c:v>
                </c:pt>
              </c:numCache>
            </c:numRef>
          </c:cat>
          <c:val>
            <c:numRef>
              <c:f>'WI Jobs'!$D$12:$AN$12</c:f>
              <c:numCache>
                <c:formatCode>#0.000</c:formatCode>
                <c:ptCount val="37"/>
                <c:pt idx="0">
                  <c:v>0.99849473156046165</c:v>
                </c:pt>
                <c:pt idx="1">
                  <c:v>0.99969894631209233</c:v>
                </c:pt>
                <c:pt idx="2">
                  <c:v>0.99923064057534694</c:v>
                </c:pt>
                <c:pt idx="3">
                  <c:v>0.99829402910185649</c:v>
                </c:pt>
                <c:pt idx="4">
                  <c:v>1.0011707643418633</c:v>
                </c:pt>
                <c:pt idx="5">
                  <c:v>1.0002676032781401</c:v>
                </c:pt>
                <c:pt idx="6">
                  <c:v>0.99929754139488214</c:v>
                </c:pt>
                <c:pt idx="7">
                  <c:v>0.99739086803813337</c:v>
                </c:pt>
                <c:pt idx="8">
                  <c:v>0.99989964877069737</c:v>
                </c:pt>
                <c:pt idx="9">
                  <c:v>0.99933099180464957</c:v>
                </c:pt>
                <c:pt idx="10">
                  <c:v>1.0002676032781401</c:v>
                </c:pt>
                <c:pt idx="11">
                  <c:v>1.0018732229469811</c:v>
                </c:pt>
                <c:pt idx="12">
                  <c:v>1.0027763840107042</c:v>
                </c:pt>
                <c:pt idx="13">
                  <c:v>0.99642080615487549</c:v>
                </c:pt>
                <c:pt idx="14">
                  <c:v>0.86636561297875903</c:v>
                </c:pt>
                <c:pt idx="15">
                  <c:v>0.88365947482856655</c:v>
                </c:pt>
                <c:pt idx="16">
                  <c:v>0.91256062886770362</c:v>
                </c:pt>
                <c:pt idx="17">
                  <c:v>0.92968723866867375</c:v>
                </c:pt>
                <c:pt idx="18">
                  <c:v>0.9411607292189329</c:v>
                </c:pt>
                <c:pt idx="19">
                  <c:v>0.94547583207894292</c:v>
                </c:pt>
                <c:pt idx="20">
                  <c:v>0.94373641077103199</c:v>
                </c:pt>
                <c:pt idx="21">
                  <c:v>0.94216424151195854</c:v>
                </c:pt>
                <c:pt idx="22">
                  <c:v>0.94701455092824882</c:v>
                </c:pt>
                <c:pt idx="23">
                  <c:v>0.94922227797290515</c:v>
                </c:pt>
                <c:pt idx="24">
                  <c:v>0.94895467469476502</c:v>
                </c:pt>
                <c:pt idx="25">
                  <c:v>0.9526676701789597</c:v>
                </c:pt>
                <c:pt idx="26">
                  <c:v>0.95557785582873389</c:v>
                </c:pt>
                <c:pt idx="27">
                  <c:v>0.95694932262920229</c:v>
                </c:pt>
                <c:pt idx="28">
                  <c:v>0.96026091319618656</c:v>
                </c:pt>
                <c:pt idx="29">
                  <c:v>0.96578023080782738</c:v>
                </c:pt>
                <c:pt idx="30">
                  <c:v>0.96216758655293533</c:v>
                </c:pt>
                <c:pt idx="31">
                  <c:v>0.96263589228968061</c:v>
                </c:pt>
                <c:pt idx="32">
                  <c:v>0.96444221441712652</c:v>
                </c:pt>
                <c:pt idx="33">
                  <c:v>0.96785415621341364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A7E-4396-86F8-A83D27A80597}"/>
            </c:ext>
          </c:extLst>
        </c:ser>
        <c:ser>
          <c:idx val="1"/>
          <c:order val="1"/>
          <c:tx>
            <c:strRef>
              <c:f>'WI Jobs'!$B$13</c:f>
              <c:strCache>
                <c:ptCount val="1"/>
                <c:pt idx="0">
                  <c:v>Construction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'WI Jobs'!$D$11:$AN$11</c:f>
              <c:numCache>
                <c:formatCode>mmm\-yy</c:formatCode>
                <c:ptCount val="37"/>
                <c:pt idx="0">
                  <c:v>43497</c:v>
                </c:pt>
                <c:pt idx="1">
                  <c:v>43525</c:v>
                </c:pt>
                <c:pt idx="2">
                  <c:v>43556</c:v>
                </c:pt>
                <c:pt idx="3">
                  <c:v>43586</c:v>
                </c:pt>
                <c:pt idx="4">
                  <c:v>43617</c:v>
                </c:pt>
                <c:pt idx="5">
                  <c:v>43647</c:v>
                </c:pt>
                <c:pt idx="6">
                  <c:v>43678</c:v>
                </c:pt>
                <c:pt idx="7">
                  <c:v>43709</c:v>
                </c:pt>
                <c:pt idx="8">
                  <c:v>43739</c:v>
                </c:pt>
                <c:pt idx="9">
                  <c:v>43770</c:v>
                </c:pt>
                <c:pt idx="10">
                  <c:v>43800</c:v>
                </c:pt>
                <c:pt idx="11">
                  <c:v>43831</c:v>
                </c:pt>
                <c:pt idx="12">
                  <c:v>43862</c:v>
                </c:pt>
                <c:pt idx="13">
                  <c:v>43891</c:v>
                </c:pt>
                <c:pt idx="14">
                  <c:v>43922</c:v>
                </c:pt>
                <c:pt idx="15">
                  <c:v>43952</c:v>
                </c:pt>
                <c:pt idx="16">
                  <c:v>43983</c:v>
                </c:pt>
                <c:pt idx="17">
                  <c:v>44013</c:v>
                </c:pt>
                <c:pt idx="18">
                  <c:v>44044</c:v>
                </c:pt>
                <c:pt idx="19">
                  <c:v>44075</c:v>
                </c:pt>
                <c:pt idx="20">
                  <c:v>44105</c:v>
                </c:pt>
                <c:pt idx="21">
                  <c:v>44136</c:v>
                </c:pt>
                <c:pt idx="22">
                  <c:v>44166</c:v>
                </c:pt>
                <c:pt idx="23">
                  <c:v>44197</c:v>
                </c:pt>
                <c:pt idx="24">
                  <c:v>44228</c:v>
                </c:pt>
                <c:pt idx="25">
                  <c:v>44256</c:v>
                </c:pt>
                <c:pt idx="26">
                  <c:v>44287</c:v>
                </c:pt>
                <c:pt idx="27">
                  <c:v>44317</c:v>
                </c:pt>
                <c:pt idx="28">
                  <c:v>44348</c:v>
                </c:pt>
                <c:pt idx="29">
                  <c:v>44378</c:v>
                </c:pt>
                <c:pt idx="30">
                  <c:v>44409</c:v>
                </c:pt>
                <c:pt idx="31">
                  <c:v>44440</c:v>
                </c:pt>
                <c:pt idx="32">
                  <c:v>44470</c:v>
                </c:pt>
                <c:pt idx="33">
                  <c:v>44501</c:v>
                </c:pt>
                <c:pt idx="34">
                  <c:v>44531</c:v>
                </c:pt>
                <c:pt idx="35">
                  <c:v>44562</c:v>
                </c:pt>
              </c:numCache>
            </c:numRef>
          </c:cat>
          <c:val>
            <c:numRef>
              <c:f>'WI Jobs'!$D$13:$AN$13</c:f>
              <c:numCache>
                <c:formatCode>#0.000</c:formatCode>
                <c:ptCount val="37"/>
                <c:pt idx="0">
                  <c:v>0.99274778404512498</c:v>
                </c:pt>
                <c:pt idx="1">
                  <c:v>0.99435938759065279</c:v>
                </c:pt>
                <c:pt idx="2">
                  <c:v>0.99597099113618048</c:v>
                </c:pt>
                <c:pt idx="3">
                  <c:v>0.99758259468170829</c:v>
                </c:pt>
                <c:pt idx="4">
                  <c:v>1.0008058017727639</c:v>
                </c:pt>
                <c:pt idx="5">
                  <c:v>1.0040290088638195</c:v>
                </c:pt>
                <c:pt idx="6">
                  <c:v>1.0048348106365834</c:v>
                </c:pt>
                <c:pt idx="7">
                  <c:v>1.0096696212731668</c:v>
                </c:pt>
                <c:pt idx="8">
                  <c:v>1.0136986301369864</c:v>
                </c:pt>
                <c:pt idx="9">
                  <c:v>1.0072522159548751</c:v>
                </c:pt>
                <c:pt idx="10">
                  <c:v>1.0177276390008059</c:v>
                </c:pt>
                <c:pt idx="11">
                  <c:v>1.0209508460918615</c:v>
                </c:pt>
                <c:pt idx="12">
                  <c:v>1.0225624496373893</c:v>
                </c:pt>
                <c:pt idx="13">
                  <c:v>1.0209508460918615</c:v>
                </c:pt>
                <c:pt idx="14">
                  <c:v>0.9452054794520548</c:v>
                </c:pt>
                <c:pt idx="15">
                  <c:v>0.97904915390813863</c:v>
                </c:pt>
                <c:pt idx="16">
                  <c:v>0.97904915390813863</c:v>
                </c:pt>
                <c:pt idx="17">
                  <c:v>0.98388396454472204</c:v>
                </c:pt>
                <c:pt idx="18">
                  <c:v>0.99033037872683327</c:v>
                </c:pt>
                <c:pt idx="19">
                  <c:v>0.98791297340854145</c:v>
                </c:pt>
                <c:pt idx="20">
                  <c:v>1.0193392425463337</c:v>
                </c:pt>
                <c:pt idx="21">
                  <c:v>1.0201450443190976</c:v>
                </c:pt>
                <c:pt idx="22">
                  <c:v>1.0209508460918615</c:v>
                </c:pt>
                <c:pt idx="23">
                  <c:v>0.99113618049959717</c:v>
                </c:pt>
                <c:pt idx="24">
                  <c:v>0.96293311845286067</c:v>
                </c:pt>
                <c:pt idx="25">
                  <c:v>0.98468976631748595</c:v>
                </c:pt>
                <c:pt idx="26">
                  <c:v>1.0128928283642225</c:v>
                </c:pt>
                <c:pt idx="27">
                  <c:v>0.9967767929089445</c:v>
                </c:pt>
                <c:pt idx="28">
                  <c:v>0.98388396454472204</c:v>
                </c:pt>
                <c:pt idx="29">
                  <c:v>0.98146655922643034</c:v>
                </c:pt>
                <c:pt idx="30">
                  <c:v>0.97743755036261082</c:v>
                </c:pt>
                <c:pt idx="31">
                  <c:v>0.98468976631748595</c:v>
                </c:pt>
                <c:pt idx="32">
                  <c:v>0.9991941982272361</c:v>
                </c:pt>
                <c:pt idx="33">
                  <c:v>1.0201450443190976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A7E-4396-86F8-A83D27A80597}"/>
            </c:ext>
          </c:extLst>
        </c:ser>
        <c:ser>
          <c:idx val="2"/>
          <c:order val="2"/>
          <c:tx>
            <c:strRef>
              <c:f>'WI Jobs'!$B$14</c:f>
              <c:strCache>
                <c:ptCount val="1"/>
                <c:pt idx="0">
                  <c:v>Manufacturing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'WI Jobs'!$D$11:$AN$11</c:f>
              <c:numCache>
                <c:formatCode>mmm\-yy</c:formatCode>
                <c:ptCount val="37"/>
                <c:pt idx="0">
                  <c:v>43497</c:v>
                </c:pt>
                <c:pt idx="1">
                  <c:v>43525</c:v>
                </c:pt>
                <c:pt idx="2">
                  <c:v>43556</c:v>
                </c:pt>
                <c:pt idx="3">
                  <c:v>43586</c:v>
                </c:pt>
                <c:pt idx="4">
                  <c:v>43617</c:v>
                </c:pt>
                <c:pt idx="5">
                  <c:v>43647</c:v>
                </c:pt>
                <c:pt idx="6">
                  <c:v>43678</c:v>
                </c:pt>
                <c:pt idx="7">
                  <c:v>43709</c:v>
                </c:pt>
                <c:pt idx="8">
                  <c:v>43739</c:v>
                </c:pt>
                <c:pt idx="9">
                  <c:v>43770</c:v>
                </c:pt>
                <c:pt idx="10">
                  <c:v>43800</c:v>
                </c:pt>
                <c:pt idx="11">
                  <c:v>43831</c:v>
                </c:pt>
                <c:pt idx="12">
                  <c:v>43862</c:v>
                </c:pt>
                <c:pt idx="13">
                  <c:v>43891</c:v>
                </c:pt>
                <c:pt idx="14">
                  <c:v>43922</c:v>
                </c:pt>
                <c:pt idx="15">
                  <c:v>43952</c:v>
                </c:pt>
                <c:pt idx="16">
                  <c:v>43983</c:v>
                </c:pt>
                <c:pt idx="17">
                  <c:v>44013</c:v>
                </c:pt>
                <c:pt idx="18">
                  <c:v>44044</c:v>
                </c:pt>
                <c:pt idx="19">
                  <c:v>44075</c:v>
                </c:pt>
                <c:pt idx="20">
                  <c:v>44105</c:v>
                </c:pt>
                <c:pt idx="21">
                  <c:v>44136</c:v>
                </c:pt>
                <c:pt idx="22">
                  <c:v>44166</c:v>
                </c:pt>
                <c:pt idx="23">
                  <c:v>44197</c:v>
                </c:pt>
                <c:pt idx="24">
                  <c:v>44228</c:v>
                </c:pt>
                <c:pt idx="25">
                  <c:v>44256</c:v>
                </c:pt>
                <c:pt idx="26">
                  <c:v>44287</c:v>
                </c:pt>
                <c:pt idx="27">
                  <c:v>44317</c:v>
                </c:pt>
                <c:pt idx="28">
                  <c:v>44348</c:v>
                </c:pt>
                <c:pt idx="29">
                  <c:v>44378</c:v>
                </c:pt>
                <c:pt idx="30">
                  <c:v>44409</c:v>
                </c:pt>
                <c:pt idx="31">
                  <c:v>44440</c:v>
                </c:pt>
                <c:pt idx="32">
                  <c:v>44470</c:v>
                </c:pt>
                <c:pt idx="33">
                  <c:v>44501</c:v>
                </c:pt>
                <c:pt idx="34">
                  <c:v>44531</c:v>
                </c:pt>
                <c:pt idx="35">
                  <c:v>44562</c:v>
                </c:pt>
              </c:numCache>
            </c:numRef>
          </c:cat>
          <c:val>
            <c:numRef>
              <c:f>'WI Jobs'!$D$14:$AN$14</c:f>
              <c:numCache>
                <c:formatCode>#0.000</c:formatCode>
                <c:ptCount val="37"/>
                <c:pt idx="0">
                  <c:v>0.9989716166186754</c:v>
                </c:pt>
                <c:pt idx="1">
                  <c:v>0.99814890991361582</c:v>
                </c:pt>
                <c:pt idx="2">
                  <c:v>0.99753187988482106</c:v>
                </c:pt>
                <c:pt idx="3">
                  <c:v>0.99670917317976149</c:v>
                </c:pt>
                <c:pt idx="4">
                  <c:v>0.99526943644590704</c:v>
                </c:pt>
                <c:pt idx="5">
                  <c:v>0.9948580830933772</c:v>
                </c:pt>
                <c:pt idx="6">
                  <c:v>0.99341834635952286</c:v>
                </c:pt>
                <c:pt idx="7">
                  <c:v>0.99136157959687377</c:v>
                </c:pt>
                <c:pt idx="8">
                  <c:v>0.99095022624434392</c:v>
                </c:pt>
                <c:pt idx="9">
                  <c:v>0.9886877828054299</c:v>
                </c:pt>
                <c:pt idx="10">
                  <c:v>0.98807075277663514</c:v>
                </c:pt>
                <c:pt idx="11">
                  <c:v>0.98642533936651589</c:v>
                </c:pt>
                <c:pt idx="12">
                  <c:v>0.98539695598519139</c:v>
                </c:pt>
                <c:pt idx="13">
                  <c:v>0.9835458658988071</c:v>
                </c:pt>
                <c:pt idx="14">
                  <c:v>0.90374331550802134</c:v>
                </c:pt>
                <c:pt idx="15">
                  <c:v>0.91484985602632662</c:v>
                </c:pt>
                <c:pt idx="16">
                  <c:v>0.92472233648704238</c:v>
                </c:pt>
                <c:pt idx="17">
                  <c:v>0.92472233648704238</c:v>
                </c:pt>
                <c:pt idx="18">
                  <c:v>0.9280131633072809</c:v>
                </c:pt>
                <c:pt idx="19">
                  <c:v>0.93788564376799677</c:v>
                </c:pt>
                <c:pt idx="20">
                  <c:v>0.9413821472645002</c:v>
                </c:pt>
                <c:pt idx="21">
                  <c:v>0.95043192102015639</c:v>
                </c:pt>
                <c:pt idx="22">
                  <c:v>0.96071575483340199</c:v>
                </c:pt>
                <c:pt idx="23">
                  <c:v>0.96153846153846156</c:v>
                </c:pt>
                <c:pt idx="24">
                  <c:v>0.96544631838749484</c:v>
                </c:pt>
                <c:pt idx="25">
                  <c:v>0.96668037844508437</c:v>
                </c:pt>
                <c:pt idx="26">
                  <c:v>0.9670917317976141</c:v>
                </c:pt>
                <c:pt idx="27">
                  <c:v>0.97367338543809134</c:v>
                </c:pt>
                <c:pt idx="28">
                  <c:v>0.97429041546688611</c:v>
                </c:pt>
                <c:pt idx="29">
                  <c:v>0.97963800904977383</c:v>
                </c:pt>
                <c:pt idx="30">
                  <c:v>0.97675853558206494</c:v>
                </c:pt>
                <c:pt idx="31">
                  <c:v>0.98272315919374753</c:v>
                </c:pt>
                <c:pt idx="32">
                  <c:v>0.9845742492801316</c:v>
                </c:pt>
                <c:pt idx="33">
                  <c:v>0.99012751953928424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A7E-4396-86F8-A83D27A80597}"/>
            </c:ext>
          </c:extLst>
        </c:ser>
        <c:ser>
          <c:idx val="3"/>
          <c:order val="3"/>
          <c:tx>
            <c:strRef>
              <c:f>'WI Jobs'!$B$15</c:f>
              <c:strCache>
                <c:ptCount val="1"/>
                <c:pt idx="0">
                  <c:v>Retail trade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'WI Jobs'!$D$11:$AN$11</c:f>
              <c:numCache>
                <c:formatCode>mmm\-yy</c:formatCode>
                <c:ptCount val="37"/>
                <c:pt idx="0">
                  <c:v>43497</c:v>
                </c:pt>
                <c:pt idx="1">
                  <c:v>43525</c:v>
                </c:pt>
                <c:pt idx="2">
                  <c:v>43556</c:v>
                </c:pt>
                <c:pt idx="3">
                  <c:v>43586</c:v>
                </c:pt>
                <c:pt idx="4">
                  <c:v>43617</c:v>
                </c:pt>
                <c:pt idx="5">
                  <c:v>43647</c:v>
                </c:pt>
                <c:pt idx="6">
                  <c:v>43678</c:v>
                </c:pt>
                <c:pt idx="7">
                  <c:v>43709</c:v>
                </c:pt>
                <c:pt idx="8">
                  <c:v>43739</c:v>
                </c:pt>
                <c:pt idx="9">
                  <c:v>43770</c:v>
                </c:pt>
                <c:pt idx="10">
                  <c:v>43800</c:v>
                </c:pt>
                <c:pt idx="11">
                  <c:v>43831</c:v>
                </c:pt>
                <c:pt idx="12">
                  <c:v>43862</c:v>
                </c:pt>
                <c:pt idx="13">
                  <c:v>43891</c:v>
                </c:pt>
                <c:pt idx="14">
                  <c:v>43922</c:v>
                </c:pt>
                <c:pt idx="15">
                  <c:v>43952</c:v>
                </c:pt>
                <c:pt idx="16">
                  <c:v>43983</c:v>
                </c:pt>
                <c:pt idx="17">
                  <c:v>44013</c:v>
                </c:pt>
                <c:pt idx="18">
                  <c:v>44044</c:v>
                </c:pt>
                <c:pt idx="19">
                  <c:v>44075</c:v>
                </c:pt>
                <c:pt idx="20">
                  <c:v>44105</c:v>
                </c:pt>
                <c:pt idx="21">
                  <c:v>44136</c:v>
                </c:pt>
                <c:pt idx="22">
                  <c:v>44166</c:v>
                </c:pt>
                <c:pt idx="23">
                  <c:v>44197</c:v>
                </c:pt>
                <c:pt idx="24">
                  <c:v>44228</c:v>
                </c:pt>
                <c:pt idx="25">
                  <c:v>44256</c:v>
                </c:pt>
                <c:pt idx="26">
                  <c:v>44287</c:v>
                </c:pt>
                <c:pt idx="27">
                  <c:v>44317</c:v>
                </c:pt>
                <c:pt idx="28">
                  <c:v>44348</c:v>
                </c:pt>
                <c:pt idx="29">
                  <c:v>44378</c:v>
                </c:pt>
                <c:pt idx="30">
                  <c:v>44409</c:v>
                </c:pt>
                <c:pt idx="31">
                  <c:v>44440</c:v>
                </c:pt>
                <c:pt idx="32">
                  <c:v>44470</c:v>
                </c:pt>
                <c:pt idx="33">
                  <c:v>44501</c:v>
                </c:pt>
                <c:pt idx="34">
                  <c:v>44531</c:v>
                </c:pt>
                <c:pt idx="35">
                  <c:v>44562</c:v>
                </c:pt>
              </c:numCache>
            </c:numRef>
          </c:cat>
          <c:val>
            <c:numRef>
              <c:f>'WI Jobs'!$D$15:$AN$15</c:f>
              <c:numCache>
                <c:formatCode>#0.000</c:formatCode>
                <c:ptCount val="37"/>
                <c:pt idx="0">
                  <c:v>0.99242174629324542</c:v>
                </c:pt>
                <c:pt idx="1">
                  <c:v>0.98978583196046122</c:v>
                </c:pt>
                <c:pt idx="2">
                  <c:v>0.98879736408566732</c:v>
                </c:pt>
                <c:pt idx="3">
                  <c:v>0.98451400329489291</c:v>
                </c:pt>
                <c:pt idx="4">
                  <c:v>0.98319604612850076</c:v>
                </c:pt>
                <c:pt idx="5">
                  <c:v>0.97792421746293245</c:v>
                </c:pt>
                <c:pt idx="6">
                  <c:v>0.98023064250411862</c:v>
                </c:pt>
                <c:pt idx="7">
                  <c:v>0.97792421746293245</c:v>
                </c:pt>
                <c:pt idx="8">
                  <c:v>0.98023064250411862</c:v>
                </c:pt>
                <c:pt idx="9">
                  <c:v>0.97990115321252047</c:v>
                </c:pt>
                <c:pt idx="10">
                  <c:v>0.97858319604612853</c:v>
                </c:pt>
                <c:pt idx="11">
                  <c:v>0.98253706754530479</c:v>
                </c:pt>
                <c:pt idx="12">
                  <c:v>0.9835255354200988</c:v>
                </c:pt>
                <c:pt idx="13">
                  <c:v>0.98286655683690283</c:v>
                </c:pt>
                <c:pt idx="14">
                  <c:v>0.82866556836902805</c:v>
                </c:pt>
                <c:pt idx="15">
                  <c:v>0.87314662273476107</c:v>
                </c:pt>
                <c:pt idx="16">
                  <c:v>0.94200988467874791</c:v>
                </c:pt>
                <c:pt idx="17">
                  <c:v>0.9548599670510709</c:v>
                </c:pt>
                <c:pt idx="18">
                  <c:v>0.96177924217462929</c:v>
                </c:pt>
                <c:pt idx="19">
                  <c:v>0.96935749588138387</c:v>
                </c:pt>
                <c:pt idx="20">
                  <c:v>0.96408566721581557</c:v>
                </c:pt>
                <c:pt idx="21">
                  <c:v>0.94596375617792428</c:v>
                </c:pt>
                <c:pt idx="22">
                  <c:v>0.96408566721581557</c:v>
                </c:pt>
                <c:pt idx="23">
                  <c:v>0.97034596375617788</c:v>
                </c:pt>
                <c:pt idx="24">
                  <c:v>0.971334431630972</c:v>
                </c:pt>
                <c:pt idx="25">
                  <c:v>0.971334431630972</c:v>
                </c:pt>
                <c:pt idx="26">
                  <c:v>0.96869851729818779</c:v>
                </c:pt>
                <c:pt idx="27">
                  <c:v>0.96309719934102145</c:v>
                </c:pt>
                <c:pt idx="28">
                  <c:v>0.96573311367380565</c:v>
                </c:pt>
                <c:pt idx="29">
                  <c:v>0.96639209225700173</c:v>
                </c:pt>
                <c:pt idx="30">
                  <c:v>0.96079077429983528</c:v>
                </c:pt>
                <c:pt idx="31">
                  <c:v>0.95551894563426687</c:v>
                </c:pt>
                <c:pt idx="32">
                  <c:v>0.9522240527182867</c:v>
                </c:pt>
                <c:pt idx="33">
                  <c:v>0.94695222405271817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A7E-4396-86F8-A83D27A80597}"/>
            </c:ext>
          </c:extLst>
        </c:ser>
        <c:ser>
          <c:idx val="4"/>
          <c:order val="4"/>
          <c:tx>
            <c:strRef>
              <c:f>'WI Jobs'!$B$16</c:f>
              <c:strCache>
                <c:ptCount val="1"/>
                <c:pt idx="0">
                  <c:v>Accommodation and food services</c:v>
                </c:pt>
              </c:strCache>
            </c:strRef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none"/>
          </c:marker>
          <c:cat>
            <c:numRef>
              <c:f>'WI Jobs'!$D$11:$AN$11</c:f>
              <c:numCache>
                <c:formatCode>mmm\-yy</c:formatCode>
                <c:ptCount val="37"/>
                <c:pt idx="0">
                  <c:v>43497</c:v>
                </c:pt>
                <c:pt idx="1">
                  <c:v>43525</c:v>
                </c:pt>
                <c:pt idx="2">
                  <c:v>43556</c:v>
                </c:pt>
                <c:pt idx="3">
                  <c:v>43586</c:v>
                </c:pt>
                <c:pt idx="4">
                  <c:v>43617</c:v>
                </c:pt>
                <c:pt idx="5">
                  <c:v>43647</c:v>
                </c:pt>
                <c:pt idx="6">
                  <c:v>43678</c:v>
                </c:pt>
                <c:pt idx="7">
                  <c:v>43709</c:v>
                </c:pt>
                <c:pt idx="8">
                  <c:v>43739</c:v>
                </c:pt>
                <c:pt idx="9">
                  <c:v>43770</c:v>
                </c:pt>
                <c:pt idx="10">
                  <c:v>43800</c:v>
                </c:pt>
                <c:pt idx="11">
                  <c:v>43831</c:v>
                </c:pt>
                <c:pt idx="12">
                  <c:v>43862</c:v>
                </c:pt>
                <c:pt idx="13">
                  <c:v>43891</c:v>
                </c:pt>
                <c:pt idx="14">
                  <c:v>43922</c:v>
                </c:pt>
                <c:pt idx="15">
                  <c:v>43952</c:v>
                </c:pt>
                <c:pt idx="16">
                  <c:v>43983</c:v>
                </c:pt>
                <c:pt idx="17">
                  <c:v>44013</c:v>
                </c:pt>
                <c:pt idx="18">
                  <c:v>44044</c:v>
                </c:pt>
                <c:pt idx="19">
                  <c:v>44075</c:v>
                </c:pt>
                <c:pt idx="20">
                  <c:v>44105</c:v>
                </c:pt>
                <c:pt idx="21">
                  <c:v>44136</c:v>
                </c:pt>
                <c:pt idx="22">
                  <c:v>44166</c:v>
                </c:pt>
                <c:pt idx="23">
                  <c:v>44197</c:v>
                </c:pt>
                <c:pt idx="24">
                  <c:v>44228</c:v>
                </c:pt>
                <c:pt idx="25">
                  <c:v>44256</c:v>
                </c:pt>
                <c:pt idx="26">
                  <c:v>44287</c:v>
                </c:pt>
                <c:pt idx="27">
                  <c:v>44317</c:v>
                </c:pt>
                <c:pt idx="28">
                  <c:v>44348</c:v>
                </c:pt>
                <c:pt idx="29">
                  <c:v>44378</c:v>
                </c:pt>
                <c:pt idx="30">
                  <c:v>44409</c:v>
                </c:pt>
                <c:pt idx="31">
                  <c:v>44440</c:v>
                </c:pt>
                <c:pt idx="32">
                  <c:v>44470</c:v>
                </c:pt>
                <c:pt idx="33">
                  <c:v>44501</c:v>
                </c:pt>
                <c:pt idx="34">
                  <c:v>44531</c:v>
                </c:pt>
                <c:pt idx="35">
                  <c:v>44562</c:v>
                </c:pt>
              </c:numCache>
            </c:numRef>
          </c:cat>
          <c:val>
            <c:numRef>
              <c:f>'WI Jobs'!$D$16:$AN$16</c:f>
              <c:numCache>
                <c:formatCode>#0.000</c:formatCode>
                <c:ptCount val="37"/>
                <c:pt idx="0">
                  <c:v>0.99668599834299909</c:v>
                </c:pt>
                <c:pt idx="1">
                  <c:v>0.99792874896437445</c:v>
                </c:pt>
                <c:pt idx="2">
                  <c:v>1</c:v>
                </c:pt>
                <c:pt idx="3">
                  <c:v>1.0008285004142501</c:v>
                </c:pt>
                <c:pt idx="4">
                  <c:v>1.0008285004142501</c:v>
                </c:pt>
                <c:pt idx="5">
                  <c:v>1.0033140016570008</c:v>
                </c:pt>
                <c:pt idx="6">
                  <c:v>1.0020712510356256</c:v>
                </c:pt>
                <c:pt idx="7">
                  <c:v>1.0008285004142501</c:v>
                </c:pt>
                <c:pt idx="8">
                  <c:v>1.0041425020712511</c:v>
                </c:pt>
                <c:pt idx="9">
                  <c:v>1.004556752278376</c:v>
                </c:pt>
                <c:pt idx="10">
                  <c:v>1.0078707539353771</c:v>
                </c:pt>
                <c:pt idx="11">
                  <c:v>1.0086992543496272</c:v>
                </c:pt>
                <c:pt idx="12">
                  <c:v>1.0086992543496272</c:v>
                </c:pt>
                <c:pt idx="13">
                  <c:v>0.97845898922949459</c:v>
                </c:pt>
                <c:pt idx="14">
                  <c:v>0.50787075393537695</c:v>
                </c:pt>
                <c:pt idx="15">
                  <c:v>0.59527754763877372</c:v>
                </c:pt>
                <c:pt idx="16">
                  <c:v>0.74399337199668591</c:v>
                </c:pt>
                <c:pt idx="17">
                  <c:v>0.79038939519469764</c:v>
                </c:pt>
                <c:pt idx="18">
                  <c:v>0.80240265120132559</c:v>
                </c:pt>
                <c:pt idx="19">
                  <c:v>0.823943661971831</c:v>
                </c:pt>
                <c:pt idx="20">
                  <c:v>0.81193040596520294</c:v>
                </c:pt>
                <c:pt idx="21">
                  <c:v>0.80695940347970174</c:v>
                </c:pt>
                <c:pt idx="22">
                  <c:v>0.8048881524440763</c:v>
                </c:pt>
                <c:pt idx="23">
                  <c:v>0.80820215410107699</c:v>
                </c:pt>
                <c:pt idx="24">
                  <c:v>0.81400165700082849</c:v>
                </c:pt>
                <c:pt idx="25">
                  <c:v>0.83347141673570835</c:v>
                </c:pt>
                <c:pt idx="26">
                  <c:v>0.84092792046396025</c:v>
                </c:pt>
                <c:pt idx="27">
                  <c:v>0.84465617232808621</c:v>
                </c:pt>
                <c:pt idx="28">
                  <c:v>0.8537696768848384</c:v>
                </c:pt>
                <c:pt idx="29">
                  <c:v>0.86826843413421706</c:v>
                </c:pt>
                <c:pt idx="30">
                  <c:v>0.8728251864125931</c:v>
                </c:pt>
                <c:pt idx="31">
                  <c:v>0.87821043910521956</c:v>
                </c:pt>
                <c:pt idx="32">
                  <c:v>0.90140845070422526</c:v>
                </c:pt>
                <c:pt idx="33">
                  <c:v>0.91632145816072896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A7E-4396-86F8-A83D27A805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2029016"/>
        <c:axId val="542029672"/>
      </c:lineChart>
      <c:dateAx>
        <c:axId val="54202901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2029672"/>
        <c:crosses val="autoZero"/>
        <c:auto val="1"/>
        <c:lblOffset val="100"/>
        <c:baseTimeUnit val="months"/>
      </c:dateAx>
      <c:valAx>
        <c:axId val="542029672"/>
        <c:scaling>
          <c:orientation val="minMax"/>
          <c:min val="0.7500000000000001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2029016"/>
        <c:crosses val="autoZero"/>
        <c:crossBetween val="between"/>
      </c:valAx>
      <c:spPr>
        <a:solidFill>
          <a:schemeClr val="bg1">
            <a:lumMod val="75000"/>
          </a:scheme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1042615574692514E-2"/>
          <c:y val="0.65452912863540214"/>
          <c:w val="0.30860117895099182"/>
          <c:h val="0.1885209950215295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i="0" baseline="0">
                <a:solidFill>
                  <a:sysClr val="windowText" lastClr="000000"/>
                </a:solidFill>
              </a:rPr>
              <a:t>Wisconsin Total Nonfarm Jobs (NSA</a:t>
            </a:r>
            <a:r>
              <a:rPr lang="en-US" baseline="0"/>
              <a:t>)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857612977101798"/>
          <c:y val="8.4151414626936052E-2"/>
          <c:w val="0.85172931618519032"/>
          <c:h val="0.83464154041484262"/>
        </c:manualLayout>
      </c:layout>
      <c:lineChart>
        <c:grouping val="standard"/>
        <c:varyColors val="0"/>
        <c:ser>
          <c:idx val="7"/>
          <c:order val="0"/>
          <c:tx>
            <c:strRef>
              <c:f>Jobs!$B$12</c:f>
              <c:strCache>
                <c:ptCount val="1"/>
                <c:pt idx="0">
                  <c:v>2007</c:v>
                </c:pt>
              </c:strCache>
            </c:strRef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FFFF00"/>
              </a:solidFill>
              <a:ln w="9525">
                <a:solidFill>
                  <a:srgbClr val="FFFF00"/>
                </a:solidFill>
              </a:ln>
              <a:effectLst/>
            </c:spPr>
          </c:marker>
          <c:cat>
            <c:strRef>
              <c:f>Jobs!$C$4:$N$4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Jobs!$C$12:$N$12</c:f>
              <c:numCache>
                <c:formatCode>_(* #,##0_);_(* \(#,##0\);_(* "-"??_);_(@_)</c:formatCode>
                <c:ptCount val="12"/>
                <c:pt idx="0">
                  <c:v>2806400</c:v>
                </c:pt>
                <c:pt idx="1">
                  <c:v>2801900</c:v>
                </c:pt>
                <c:pt idx="2">
                  <c:v>2821800</c:v>
                </c:pt>
                <c:pt idx="3">
                  <c:v>2854000</c:v>
                </c:pt>
                <c:pt idx="4">
                  <c:v>2895900</c:v>
                </c:pt>
                <c:pt idx="5">
                  <c:v>2934200</c:v>
                </c:pt>
                <c:pt idx="6">
                  <c:v>2897400</c:v>
                </c:pt>
                <c:pt idx="7">
                  <c:v>2898700</c:v>
                </c:pt>
                <c:pt idx="8">
                  <c:v>2899000</c:v>
                </c:pt>
                <c:pt idx="9">
                  <c:v>2900100</c:v>
                </c:pt>
                <c:pt idx="10">
                  <c:v>2901300</c:v>
                </c:pt>
                <c:pt idx="11">
                  <c:v>2897600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FB1-4363-9D08-4AA0FBC72DCF}"/>
            </c:ext>
          </c:extLst>
        </c:ser>
        <c:ser>
          <c:idx val="10"/>
          <c:order val="1"/>
          <c:tx>
            <c:strRef>
              <c:f>Jobs!$B$15</c:f>
              <c:strCache>
                <c:ptCount val="1"/>
                <c:pt idx="0">
                  <c:v>2010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FF0000"/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cat>
            <c:strRef>
              <c:f>Jobs!$C$4:$N$4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Jobs!$C$15:$N$15</c:f>
              <c:numCache>
                <c:formatCode>_(* #,##0_);_(* \(#,##0\);_(* "-"??_);_(@_)</c:formatCode>
                <c:ptCount val="12"/>
                <c:pt idx="0">
                  <c:v>2646300</c:v>
                </c:pt>
                <c:pt idx="1">
                  <c:v>2651000</c:v>
                </c:pt>
                <c:pt idx="2">
                  <c:v>2665400</c:v>
                </c:pt>
                <c:pt idx="3">
                  <c:v>2711000</c:v>
                </c:pt>
                <c:pt idx="4">
                  <c:v>2743200</c:v>
                </c:pt>
                <c:pt idx="5">
                  <c:v>2762000</c:v>
                </c:pt>
                <c:pt idx="6">
                  <c:v>2740600</c:v>
                </c:pt>
                <c:pt idx="7">
                  <c:v>2744600</c:v>
                </c:pt>
                <c:pt idx="8">
                  <c:v>2747000</c:v>
                </c:pt>
                <c:pt idx="9">
                  <c:v>2767600</c:v>
                </c:pt>
                <c:pt idx="10">
                  <c:v>2768300</c:v>
                </c:pt>
                <c:pt idx="11">
                  <c:v>2753300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FB1-4363-9D08-4AA0FBC72DCF}"/>
            </c:ext>
          </c:extLst>
        </c:ser>
        <c:ser>
          <c:idx val="3"/>
          <c:order val="2"/>
          <c:tx>
            <c:strRef>
              <c:f>Jobs!$B$20</c:f>
              <c:strCache>
                <c:ptCount val="1"/>
                <c:pt idx="0">
                  <c:v>2015</c:v>
                </c:pt>
              </c:strCache>
            </c:strRef>
          </c:tx>
          <c:spPr>
            <a:ln w="34925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chemeClr val="accent4"/>
                </a:solidFill>
              </a:ln>
              <a:effectLst/>
            </c:spPr>
          </c:marker>
          <c:val>
            <c:numRef>
              <c:f>Jobs!$C$20:$N$20</c:f>
              <c:numCache>
                <c:formatCode>_(* #,##0_);_(* \(#,##0\);_(* "-"??_);_(@_)</c:formatCode>
                <c:ptCount val="12"/>
                <c:pt idx="0">
                  <c:v>2808700</c:v>
                </c:pt>
                <c:pt idx="1">
                  <c:v>2824000</c:v>
                </c:pt>
                <c:pt idx="2">
                  <c:v>2838200</c:v>
                </c:pt>
                <c:pt idx="3">
                  <c:v>2877600</c:v>
                </c:pt>
                <c:pt idx="4">
                  <c:v>2906500</c:v>
                </c:pt>
                <c:pt idx="5">
                  <c:v>2930300</c:v>
                </c:pt>
                <c:pt idx="6">
                  <c:v>2914800</c:v>
                </c:pt>
                <c:pt idx="7">
                  <c:v>2916600</c:v>
                </c:pt>
                <c:pt idx="8">
                  <c:v>2917200</c:v>
                </c:pt>
                <c:pt idx="9">
                  <c:v>2930500</c:v>
                </c:pt>
                <c:pt idx="10">
                  <c:v>2929600</c:v>
                </c:pt>
                <c:pt idx="11">
                  <c:v>2930500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FB1-4363-9D08-4AA0FBC72DCF}"/>
            </c:ext>
          </c:extLst>
        </c:ser>
        <c:ser>
          <c:idx val="0"/>
          <c:order val="3"/>
          <c:tx>
            <c:strRef>
              <c:f>Jobs!$B$24</c:f>
              <c:strCache>
                <c:ptCount val="1"/>
                <c:pt idx="0">
                  <c:v>2019</c:v>
                </c:pt>
              </c:strCache>
            </c:strRef>
          </c:tx>
          <c:spPr>
            <a:ln w="41275" cap="rnd">
              <a:solidFill>
                <a:srgbClr val="002060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rgbClr val="002060"/>
              </a:solidFill>
              <a:ln w="9525">
                <a:solidFill>
                  <a:schemeClr val="tx1"/>
                </a:solidFill>
              </a:ln>
              <a:effectLst/>
            </c:spPr>
          </c:marker>
          <c:val>
            <c:numRef>
              <c:f>Jobs!$C$24:$N$24</c:f>
              <c:numCache>
                <c:formatCode>_(* #,##0_);_(* \(#,##0\);_(* "-"??_);_(@_)</c:formatCode>
                <c:ptCount val="12"/>
                <c:pt idx="0">
                  <c:v>2928900</c:v>
                </c:pt>
                <c:pt idx="1">
                  <c:v>2936200</c:v>
                </c:pt>
                <c:pt idx="2">
                  <c:v>2949200</c:v>
                </c:pt>
                <c:pt idx="3">
                  <c:v>2977000</c:v>
                </c:pt>
                <c:pt idx="4">
                  <c:v>3000100</c:v>
                </c:pt>
                <c:pt idx="5">
                  <c:v>3034300</c:v>
                </c:pt>
                <c:pt idx="6">
                  <c:v>3010500</c:v>
                </c:pt>
                <c:pt idx="7">
                  <c:v>3004800</c:v>
                </c:pt>
                <c:pt idx="8">
                  <c:v>2990500</c:v>
                </c:pt>
                <c:pt idx="9">
                  <c:v>3007100</c:v>
                </c:pt>
                <c:pt idx="10">
                  <c:v>3007600</c:v>
                </c:pt>
                <c:pt idx="11">
                  <c:v>3005600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FB1-4363-9D08-4AA0FBC72DCF}"/>
            </c:ext>
          </c:extLst>
        </c:ser>
        <c:ser>
          <c:idx val="1"/>
          <c:order val="4"/>
          <c:tx>
            <c:strRef>
              <c:f>Jobs!$B$25</c:f>
              <c:strCache>
                <c:ptCount val="1"/>
                <c:pt idx="0">
                  <c:v>2020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rgbClr val="7030A0"/>
              </a:solidFill>
              <a:ln w="9525">
                <a:solidFill>
                  <a:srgbClr val="002060"/>
                </a:solidFill>
              </a:ln>
              <a:effectLst/>
            </c:spPr>
          </c:marker>
          <c:val>
            <c:numRef>
              <c:f>Jobs!$C$25:$N$25</c:f>
              <c:numCache>
                <c:formatCode>_(* #,##0_);_(* \(#,##0\);_(* "-"??_);_(@_)</c:formatCode>
                <c:ptCount val="12"/>
                <c:pt idx="0">
                  <c:v>2935300</c:v>
                </c:pt>
                <c:pt idx="1">
                  <c:v>2950200</c:v>
                </c:pt>
                <c:pt idx="2">
                  <c:v>2940200</c:v>
                </c:pt>
                <c:pt idx="3">
                  <c:v>2580500</c:v>
                </c:pt>
                <c:pt idx="4">
                  <c:v>2656800</c:v>
                </c:pt>
                <c:pt idx="5">
                  <c:v>2767800</c:v>
                </c:pt>
                <c:pt idx="6">
                  <c:v>2800700</c:v>
                </c:pt>
                <c:pt idx="7">
                  <c:v>2830600</c:v>
                </c:pt>
                <c:pt idx="8">
                  <c:v>2834500</c:v>
                </c:pt>
                <c:pt idx="9">
                  <c:v>2847900</c:v>
                </c:pt>
                <c:pt idx="10">
                  <c:v>2836800</c:v>
                </c:pt>
                <c:pt idx="11">
                  <c:v>2834400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FB1-4363-9D08-4AA0FBC72DCF}"/>
            </c:ext>
          </c:extLst>
        </c:ser>
        <c:ser>
          <c:idx val="2"/>
          <c:order val="5"/>
          <c:tx>
            <c:strRef>
              <c:f>Jobs!$B$26</c:f>
              <c:strCache>
                <c:ptCount val="1"/>
                <c:pt idx="0">
                  <c:v>2021</c:v>
                </c:pt>
              </c:strCache>
            </c:strRef>
          </c:tx>
          <c:spPr>
            <a:ln w="50800" cap="rnd">
              <a:solidFill>
                <a:schemeClr val="bg1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</c:marker>
          <c:val>
            <c:numRef>
              <c:f>Jobs!$C$26:$N$26</c:f>
              <c:numCache>
                <c:formatCode>_(* #,##0_);_(* \(#,##0\);_(* "-"??_);_(@_)</c:formatCode>
                <c:ptCount val="12"/>
                <c:pt idx="0">
                  <c:v>2779300</c:v>
                </c:pt>
                <c:pt idx="1">
                  <c:v>2790100</c:v>
                </c:pt>
                <c:pt idx="2">
                  <c:v>2807500</c:v>
                </c:pt>
                <c:pt idx="3">
                  <c:v>2840900</c:v>
                </c:pt>
                <c:pt idx="4">
                  <c:v>2869900</c:v>
                </c:pt>
                <c:pt idx="5">
                  <c:v>2912200</c:v>
                </c:pt>
                <c:pt idx="6">
                  <c:v>2915300</c:v>
                </c:pt>
                <c:pt idx="7">
                  <c:v>2897000</c:v>
                </c:pt>
                <c:pt idx="8">
                  <c:v>2889200</c:v>
                </c:pt>
                <c:pt idx="9">
                  <c:v>2907600</c:v>
                </c:pt>
                <c:pt idx="10">
                  <c:v>2912400</c:v>
                </c:pt>
                <c:pt idx="11">
                  <c:v>2903400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FB1-4363-9D08-4AA0FBC72D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4895552"/>
        <c:axId val="404880136"/>
      </c:lineChart>
      <c:catAx>
        <c:axId val="404895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4880136"/>
        <c:crosses val="autoZero"/>
        <c:auto val="1"/>
        <c:lblAlgn val="ctr"/>
        <c:lblOffset val="100"/>
        <c:noMultiLvlLbl val="0"/>
      </c:catAx>
      <c:valAx>
        <c:axId val="404880136"/>
        <c:scaling>
          <c:orientation val="minMax"/>
          <c:max val="3100000"/>
          <c:min val="25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4895552"/>
        <c:crosses val="autoZero"/>
        <c:crossBetween val="between"/>
      </c:valAx>
      <c:spPr>
        <a:solidFill>
          <a:schemeClr val="bg1">
            <a:lumMod val="75000"/>
          </a:scheme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768369117515258"/>
          <c:y val="0.8405377016336083"/>
          <c:w val="0.61539305791035892"/>
          <c:h val="4.8689372480290614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ysClr val="windowText" lastClr="000000"/>
                </a:solidFill>
              </a:rPr>
              <a:t>Relative Industry Wages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4456036745406818E-2"/>
          <c:y val="9.4453945209973744E-2"/>
          <c:w val="0.88498840769903764"/>
          <c:h val="0.820973589238845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'US CES SA'!$H$3</c:f>
              <c:strCache>
                <c:ptCount val="1"/>
                <c:pt idx="0">
                  <c:v>April 2011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'US CES SA'!$I$2:$J$2</c:f>
              <c:strCache>
                <c:ptCount val="2"/>
                <c:pt idx="0">
                  <c:v>% Manufacturing v. Retail</c:v>
                </c:pt>
                <c:pt idx="1">
                  <c:v>% Manufacturing v. Food Service</c:v>
                </c:pt>
              </c:strCache>
            </c:strRef>
          </c:cat>
          <c:val>
            <c:numRef>
              <c:f>'US CES SA'!$I$3:$J$3</c:f>
              <c:numCache>
                <c:formatCode>0%</c:formatCode>
                <c:ptCount val="2"/>
                <c:pt idx="0">
                  <c:v>0.40490341753343234</c:v>
                </c:pt>
                <c:pt idx="1">
                  <c:v>0.83236434108527124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DD-4992-B97C-401780B31AB6}"/>
            </c:ext>
          </c:extLst>
        </c:ser>
        <c:ser>
          <c:idx val="1"/>
          <c:order val="1"/>
          <c:tx>
            <c:strRef>
              <c:f>'US CES SA'!$H$4</c:f>
              <c:strCache>
                <c:ptCount val="1"/>
                <c:pt idx="0">
                  <c:v>April 2021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'US CES SA'!$I$2:$J$2</c:f>
              <c:strCache>
                <c:ptCount val="2"/>
                <c:pt idx="0">
                  <c:v>% Manufacturing v. Retail</c:v>
                </c:pt>
                <c:pt idx="1">
                  <c:v>% Manufacturing v. Food Service</c:v>
                </c:pt>
              </c:strCache>
            </c:strRef>
          </c:cat>
          <c:val>
            <c:numRef>
              <c:f>'US CES SA'!$I$4:$J$4</c:f>
              <c:numCache>
                <c:formatCode>0%</c:formatCode>
                <c:ptCount val="2"/>
                <c:pt idx="0">
                  <c:v>0.27366702937976067</c:v>
                </c:pt>
                <c:pt idx="1">
                  <c:v>0.56483957219251324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DD-4992-B97C-401780B31A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5594008"/>
        <c:axId val="575596960"/>
      </c:barChart>
      <c:catAx>
        <c:axId val="575594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5596960"/>
        <c:crosses val="autoZero"/>
        <c:auto val="1"/>
        <c:lblAlgn val="ctr"/>
        <c:lblOffset val="100"/>
        <c:noMultiLvlLbl val="0"/>
      </c:catAx>
      <c:valAx>
        <c:axId val="57559696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5594008"/>
        <c:crosses val="autoZero"/>
        <c:crossBetween val="between"/>
      </c:valAx>
      <c:spPr>
        <a:solidFill>
          <a:schemeClr val="bg1">
            <a:lumMod val="85000"/>
          </a:scheme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127328286862693"/>
          <c:y val="0.23620037729658794"/>
          <c:w val="0.31581102362204727"/>
          <c:h val="6.4655624943433798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>
                <a:solidFill>
                  <a:sysClr val="windowText" lastClr="000000"/>
                </a:solidFill>
              </a:rPr>
              <a:t>Civilians not in the Labor Force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835870516185477E-2"/>
          <c:y val="9.3149789390311058E-2"/>
          <c:w val="0.8710857392825897"/>
          <c:h val="0.8304652068513613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Sheet1!$B$5:$B$9</c:f>
              <c:strCache>
                <c:ptCount val="5"/>
                <c:pt idx="0">
                  <c:v>Total</c:v>
                </c:pt>
                <c:pt idx="1">
                  <c:v>Do not want a job now</c:v>
                </c:pt>
                <c:pt idx="2">
                  <c:v>Want a job</c:v>
                </c:pt>
                <c:pt idx="3">
                  <c:v>Available now</c:v>
                </c:pt>
                <c:pt idx="4">
                  <c:v>Over 55 years of age</c:v>
                </c:pt>
              </c:strCache>
            </c:strRef>
          </c:cat>
          <c:val>
            <c:numRef>
              <c:f>Sheet1!$C$5:$C$9</c:f>
              <c:numCache>
                <c:formatCode>General</c:formatCode>
                <c:ptCount val="5"/>
                <c:pt idx="0">
                  <c:v>1560.1</c:v>
                </c:pt>
                <c:pt idx="1">
                  <c:v>1483.1</c:v>
                </c:pt>
                <c:pt idx="2">
                  <c:v>77</c:v>
                </c:pt>
                <c:pt idx="3">
                  <c:v>21.8</c:v>
                </c:pt>
                <c:pt idx="4">
                  <c:v>1064.2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2B-4D00-8196-DC3C020D64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3639168"/>
        <c:axId val="173639496"/>
      </c:barChart>
      <c:catAx>
        <c:axId val="173639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639496"/>
        <c:crosses val="autoZero"/>
        <c:auto val="1"/>
        <c:lblAlgn val="ctr"/>
        <c:lblOffset val="100"/>
        <c:noMultiLvlLbl val="0"/>
      </c:catAx>
      <c:valAx>
        <c:axId val="173639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639168"/>
        <c:crosses val="autoZero"/>
        <c:crossBetween val="between"/>
      </c:valAx>
      <c:spPr>
        <a:solidFill>
          <a:schemeClr val="bg1">
            <a:lumMod val="75000"/>
          </a:schemeClr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ysClr val="windowText" lastClr="000000"/>
                </a:solidFill>
              </a:rPr>
              <a:t>Wisconsin Net Migration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5339864952601272E-2"/>
          <c:y val="7.7056413852811451E-2"/>
          <c:w val="0.88011341043617086"/>
          <c:h val="0.843184712505720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Net!$B$1</c:f>
              <c:strCache>
                <c:ptCount val="1"/>
                <c:pt idx="0">
                  <c:v> Net Domestic 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Net!$A$2:$A$10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Net!$B$2:$B$10</c:f>
              <c:numCache>
                <c:formatCode>#,##0</c:formatCode>
                <c:ptCount val="9"/>
                <c:pt idx="0">
                  <c:v>-8377</c:v>
                </c:pt>
                <c:pt idx="1">
                  <c:v>-10462</c:v>
                </c:pt>
                <c:pt idx="2">
                  <c:v>-7458</c:v>
                </c:pt>
                <c:pt idx="3">
                  <c:v>-10025</c:v>
                </c:pt>
                <c:pt idx="4">
                  <c:v>-15083</c:v>
                </c:pt>
                <c:pt idx="5">
                  <c:v>-11395</c:v>
                </c:pt>
                <c:pt idx="6">
                  <c:v>-3460</c:v>
                </c:pt>
                <c:pt idx="7">
                  <c:v>-871</c:v>
                </c:pt>
                <c:pt idx="8">
                  <c:v>-1438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08-43CB-A981-72E11F63AEB6}"/>
            </c:ext>
          </c:extLst>
        </c:ser>
        <c:ser>
          <c:idx val="1"/>
          <c:order val="1"/>
          <c:tx>
            <c:strRef>
              <c:f>Net!$C$1</c:f>
              <c:strCache>
                <c:ptCount val="1"/>
                <c:pt idx="0">
                  <c:v> Net International 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Net!$A$2:$A$10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Net!$C$2:$C$10</c:f>
              <c:numCache>
                <c:formatCode>#,##0</c:formatCode>
                <c:ptCount val="9"/>
                <c:pt idx="0">
                  <c:v>3948</c:v>
                </c:pt>
                <c:pt idx="1">
                  <c:v>5692</c:v>
                </c:pt>
                <c:pt idx="2">
                  <c:v>7838</c:v>
                </c:pt>
                <c:pt idx="3">
                  <c:v>7604</c:v>
                </c:pt>
                <c:pt idx="4">
                  <c:v>8931</c:v>
                </c:pt>
                <c:pt idx="5">
                  <c:v>7770</c:v>
                </c:pt>
                <c:pt idx="6">
                  <c:v>7680</c:v>
                </c:pt>
                <c:pt idx="7">
                  <c:v>5296</c:v>
                </c:pt>
                <c:pt idx="8">
                  <c:v>3341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08-43CB-A981-72E11F63AEB6}"/>
            </c:ext>
          </c:extLst>
        </c:ser>
        <c:ser>
          <c:idx val="2"/>
          <c:order val="2"/>
          <c:tx>
            <c:strRef>
              <c:f>Net!$D$1</c:f>
              <c:strCache>
                <c:ptCount val="1"/>
                <c:pt idx="0">
                  <c:v>Total Net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311-4CF6-82F4-E846F01B2D94}"/>
              </c:ext>
            </c:extLst>
          </c:dPt>
          <c:dPt>
            <c:idx val="6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C08-43CB-A981-72E11F63AEB6}"/>
              </c:ext>
            </c:extLst>
          </c:dPt>
          <c:dPt>
            <c:idx val="7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C08-43CB-A981-72E11F63AEB6}"/>
              </c:ext>
            </c:extLst>
          </c:dPt>
          <c:dPt>
            <c:idx val="8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C08-43CB-A981-72E11F63AEB6}"/>
              </c:ext>
            </c:extLst>
          </c:dPt>
          <c:cat>
            <c:numRef>
              <c:f>Net!$A$2:$A$10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Net!$D$2:$D$10</c:f>
              <c:numCache>
                <c:formatCode>#,##0</c:formatCode>
                <c:ptCount val="9"/>
                <c:pt idx="0">
                  <c:v>-4429</c:v>
                </c:pt>
                <c:pt idx="1">
                  <c:v>-4770</c:v>
                </c:pt>
                <c:pt idx="2">
                  <c:v>380</c:v>
                </c:pt>
                <c:pt idx="3">
                  <c:v>-2421</c:v>
                </c:pt>
                <c:pt idx="4">
                  <c:v>-6152</c:v>
                </c:pt>
                <c:pt idx="5">
                  <c:v>-3625</c:v>
                </c:pt>
                <c:pt idx="6">
                  <c:v>4220</c:v>
                </c:pt>
                <c:pt idx="7">
                  <c:v>4425</c:v>
                </c:pt>
                <c:pt idx="8">
                  <c:v>1903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C08-43CB-A981-72E11F63AE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2130256"/>
        <c:axId val="412134520"/>
      </c:barChart>
      <c:catAx>
        <c:axId val="412130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134520"/>
        <c:crosses val="autoZero"/>
        <c:auto val="1"/>
        <c:lblAlgn val="ctr"/>
        <c:lblOffset val="100"/>
        <c:noMultiLvlLbl val="0"/>
      </c:catAx>
      <c:valAx>
        <c:axId val="412134520"/>
        <c:scaling>
          <c:orientation val="minMax"/>
          <c:max val="16000"/>
          <c:min val="-16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130256"/>
        <c:crosses val="autoZero"/>
        <c:crossBetween val="between"/>
        <c:majorUnit val="4000"/>
      </c:valAx>
      <c:spPr>
        <a:solidFill>
          <a:schemeClr val="bg1">
            <a:lumMod val="75000"/>
          </a:scheme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8880593802312244"/>
          <c:y val="0.11851385756993234"/>
          <c:w val="0.47315507292239739"/>
          <c:h val="4.9505279833240712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0.10317</cdr:x>
      <cdr:y>0.08734</cdr:y>
    </cdr:from>
    <cdr:to>
      <cdr:x>0.1362</cdr:x>
      <cdr:y>0.96875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498502B3-F7CF-4864-9EF0-DE9B74C5F752}"/>
            </a:ext>
          </a:extLst>
        </cdr:cNvPr>
        <cdr:cNvSpPr/>
      </cdr:nvSpPr>
      <cdr:spPr>
        <a:xfrm xmlns:a="http://schemas.openxmlformats.org/drawingml/2006/main">
          <a:off x="813504" y="425940"/>
          <a:ext cx="260444" cy="429845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95000"/>
            <a:alpha val="4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0.85746</cdr:x>
      <cdr:y>0.09375</cdr:y>
    </cdr:from>
    <cdr:to>
      <cdr:x>0.87679</cdr:x>
      <cdr:y>0.97551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F0CD1920-0479-4D1E-9D35-DE7623078A04}"/>
            </a:ext>
          </a:extLst>
        </cdr:cNvPr>
        <cdr:cNvSpPr/>
      </cdr:nvSpPr>
      <cdr:spPr>
        <a:xfrm xmlns:a="http://schemas.openxmlformats.org/drawingml/2006/main">
          <a:off x="6761129" y="457200"/>
          <a:ext cx="152400" cy="430015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95000"/>
            <a:alpha val="4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0.37825</cdr:x>
      <cdr:y>0.11721</cdr:y>
    </cdr:from>
    <cdr:to>
      <cdr:x>0.44069</cdr:x>
      <cdr:y>0.96875</cdr:y>
    </cdr:to>
    <cdr:sp macro="" textlink="">
      <cdr:nvSpPr>
        <cdr:cNvPr id="7" name="Rectangle 6">
          <a:extLst xmlns:a="http://schemas.openxmlformats.org/drawingml/2006/main">
            <a:ext uri="{FF2B5EF4-FFF2-40B4-BE49-F238E27FC236}">
              <a16:creationId xmlns:a16="http://schemas.microsoft.com/office/drawing/2014/main" id="{3C7FA039-F04F-4465-989E-5180B1534669}"/>
            </a:ext>
          </a:extLst>
        </cdr:cNvPr>
        <cdr:cNvSpPr/>
      </cdr:nvSpPr>
      <cdr:spPr>
        <a:xfrm xmlns:a="http://schemas.openxmlformats.org/drawingml/2006/main">
          <a:off x="2982531" y="571610"/>
          <a:ext cx="492344" cy="415278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95000"/>
            <a:alpha val="4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0.34385</cdr:x>
      <cdr:y>0.0715</cdr:y>
    </cdr:from>
    <cdr:to>
      <cdr:x>0.36405</cdr:x>
      <cdr:y>0.87026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F3FC3B65-3891-480F-92D7-2389E48DA75F}"/>
            </a:ext>
          </a:extLst>
        </cdr:cNvPr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451926" y="401707"/>
          <a:ext cx="144029" cy="44874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60000"/>
          </a:schemeClr>
        </a:solidFill>
        <a:ln xmlns:a="http://schemas.openxmlformats.org/drawingml/2006/main">
          <a:noFill/>
        </a:ln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0.54791</cdr:x>
      <cdr:y>0.07592</cdr:y>
    </cdr:from>
    <cdr:to>
      <cdr:x>0.59349</cdr:x>
      <cdr:y>0.87468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47C862A6-C2E9-4F09-AF76-DEE8ECC4CED6}"/>
            </a:ext>
          </a:extLst>
        </cdr:cNvPr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907026" y="426533"/>
          <a:ext cx="324987" cy="4487400"/>
        </a:xfrm>
        <a:prstGeom xmlns:a="http://schemas.openxmlformats.org/drawingml/2006/main" prst="rect">
          <a:avLst/>
        </a:prstGeom>
        <a:solidFill xmlns:a="http://schemas.openxmlformats.org/drawingml/2006/main">
          <a:srgbClr xmlns:mc="http://schemas.openxmlformats.org/markup-compatibility/2006" xmlns:a14="http://schemas.microsoft.com/office/drawing/2010/main" val="FFFFFF" mc:Ignorable="a14" a14:legacySpreadsheetColorIndex="65">
            <a:alpha val="50000"/>
          </a:srgbClr>
        </a:solidFill>
        <a:ln xmlns:a="http://schemas.openxmlformats.org/drawingml/2006/main">
          <a:noFill/>
        </a:ln>
        <a:extLst xmlns:a="http://schemas.openxmlformats.org/drawingml/2006/main"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0.89201</cdr:x>
      <cdr:y>0.08691</cdr:y>
    </cdr:from>
    <cdr:to>
      <cdr:x>0.89764</cdr:x>
      <cdr:y>0.88567</cdr:y>
    </cdr:to>
    <cdr:sp macro="" textlink="">
      <cdr:nvSpPr>
        <cdr:cNvPr id="6" name="Rectangle 5">
          <a:extLst xmlns:a="http://schemas.openxmlformats.org/drawingml/2006/main">
            <a:ext uri="{FF2B5EF4-FFF2-40B4-BE49-F238E27FC236}">
              <a16:creationId xmlns:a16="http://schemas.microsoft.com/office/drawing/2014/main" id="{32D3D9C7-CC90-4DBC-B44D-6CF5F93B3E69}"/>
            </a:ext>
          </a:extLst>
        </cdr:cNvPr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253548" y="387614"/>
          <a:ext cx="45719" cy="3562423"/>
        </a:xfrm>
        <a:prstGeom xmlns:a="http://schemas.openxmlformats.org/drawingml/2006/main" prst="rect">
          <a:avLst/>
        </a:prstGeom>
        <a:solidFill xmlns:a="http://schemas.openxmlformats.org/drawingml/2006/main">
          <a:srgbClr xmlns:mc="http://schemas.openxmlformats.org/markup-compatibility/2006" xmlns:a14="http://schemas.microsoft.com/office/drawing/2010/main" val="FFFFFF" mc:Ignorable="a14" a14:legacySpreadsheetColorIndex="65">
            <a:alpha val="50000"/>
          </a:srgbClr>
        </a:solidFill>
        <a:ln xmlns:a="http://schemas.openxmlformats.org/drawingml/2006/main">
          <a:noFill/>
        </a:ln>
        <a:extLst xmlns:a="http://schemas.openxmlformats.org/drawingml/2006/main"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0.04365</cdr:y>
    </cdr:from>
    <cdr:to>
      <cdr:x>0.05</cdr:x>
      <cdr:y>0.31795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21B39F77-0DD4-401A-8A4F-4A6F5BB2E00D}"/>
            </a:ext>
          </a:extLst>
        </cdr:cNvPr>
        <cdr:cNvSpPr txBox="1"/>
      </cdr:nvSpPr>
      <cdr:spPr>
        <a:xfrm xmlns:a="http://schemas.openxmlformats.org/drawingml/2006/main" rot="16200000">
          <a:off x="-314754" y="455274"/>
          <a:ext cx="883111" cy="2536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b="1"/>
            <a:t>Thousands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0.06323</cdr:x>
      <cdr:y>0.21875</cdr:y>
    </cdr:from>
    <cdr:to>
      <cdr:x>0.98309</cdr:x>
      <cdr:y>0.21875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69E98E40-9E11-431A-B08F-2DC3D3FD1E84}"/>
            </a:ext>
          </a:extLst>
        </cdr:cNvPr>
        <cdr:cNvCxnSpPr/>
      </cdr:nvCxnSpPr>
      <cdr:spPr>
        <a:xfrm xmlns:a="http://schemas.openxmlformats.org/drawingml/2006/main">
          <a:off x="514350" y="1066800"/>
          <a:ext cx="7482448" cy="0"/>
        </a:xfrm>
        <a:prstGeom xmlns:a="http://schemas.openxmlformats.org/drawingml/2006/main" prst="line">
          <a:avLst/>
        </a:prstGeom>
        <a:ln xmlns:a="http://schemas.openxmlformats.org/drawingml/2006/main" w="2222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4AF0341-F57F-4A2C-969F-6B334517B6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A26D65-A517-4CBA-8B3D-8539FEADC2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EE3EA1-B456-4050-B98D-B308BD9FA300}" type="datetimeFigureOut">
              <a:rPr lang="en-US" smtClean="0">
                <a:latin typeface="Open Sans" panose="020B0606030504020204" pitchFamily="34" charset="0"/>
              </a:rPr>
              <a:t>2/10/2022</a:t>
            </a:fld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7F7980-20BF-4341-91C4-69DC47AB0F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7E0082-9266-4860-987E-E632DDF9EF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5A802-C976-40A6-8B4B-26B29BA5A8A7}" type="slidenum">
              <a:rPr lang="en-US" smtClean="0">
                <a:latin typeface="Open Sans" panose="020B0606030504020204" pitchFamily="34" charset="0"/>
              </a:rPr>
              <a:t>‹#›</a:t>
            </a:fld>
            <a:endParaRPr lang="en-US" dirty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6869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Open Sans" panose="020B0606030504020204" pitchFamily="34" charset="0"/>
              </a:defRPr>
            </a:lvl1pPr>
          </a:lstStyle>
          <a:p>
            <a:fld id="{5A89C07B-4F37-485B-8303-F16C00A6A319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Open Sans" panose="020B0606030504020204" pitchFamily="34" charset="0"/>
              </a:defRPr>
            </a:lvl1pPr>
          </a:lstStyle>
          <a:p>
            <a:fld id="{C57B0DD1-2118-4507-8E45-07AB7E0B97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37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B0DD1-2118-4507-8E45-07AB7E0B976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537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B0DD1-2118-4507-8E45-07AB7E0B976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806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B0DD1-2118-4507-8E45-07AB7E0B976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841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B0DD1-2118-4507-8E45-07AB7E0B9763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255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04C09F0-9E2C-432C-B3D0-3711C757196D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628650" y="4191000"/>
            <a:ext cx="78867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03260-CC94-4193-BC8F-697FB12BF9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ltGray">
          <a:xfrm>
            <a:off x="2514600" y="5334000"/>
            <a:ext cx="4114800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spc="30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NAME GOES HERE</a:t>
            </a:r>
          </a:p>
          <a:p>
            <a:pPr lvl="0"/>
            <a:r>
              <a:rPr lang="en-US" dirty="0"/>
              <a:t>DATE GOES HERE</a:t>
            </a:r>
          </a:p>
        </p:txBody>
      </p:sp>
    </p:spTree>
    <p:extLst>
      <p:ext uri="{BB962C8B-B14F-4D97-AF65-F5344CB8AC3E}">
        <p14:creationId xmlns:p14="http://schemas.microsoft.com/office/powerpoint/2010/main" val="1961067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067BCA5-C98E-44C3-A40F-C750AE069E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447800"/>
            <a:ext cx="7886700" cy="426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222907-DA4C-46BA-B7E7-9FD352BE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8938"/>
            <a:ext cx="7886700" cy="6778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99D3182-0DF6-429B-88D5-C7B7FB4857C3}"/>
              </a:ext>
            </a:extLst>
          </p:cNvPr>
          <p:cNvCxnSpPr/>
          <p:nvPr userDrawn="1"/>
        </p:nvCxnSpPr>
        <p:spPr>
          <a:xfrm>
            <a:off x="628650" y="1143000"/>
            <a:ext cx="7886700" cy="0"/>
          </a:xfrm>
          <a:prstGeom prst="line">
            <a:avLst/>
          </a:prstGeom>
          <a:ln w="38100">
            <a:solidFill>
              <a:srgbClr val="F792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560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F321DC-DA3A-468E-A7EB-0D6525705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04C09F0-9E2C-432C-B3D0-3711C7571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191000"/>
            <a:ext cx="78867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5E01C85-BBCA-4157-AAA4-57AFD75461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14600" y="5334000"/>
            <a:ext cx="4114800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spc="225">
                <a:solidFill>
                  <a:schemeClr val="bg1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NAME GOES HERE</a:t>
            </a:r>
          </a:p>
          <a:p>
            <a:pPr lvl="0"/>
            <a:r>
              <a:rPr lang="en-US" dirty="0"/>
              <a:t>DATE GOES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83353F-5C98-4842-A1F5-B9AE2EFC2B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246" y="973718"/>
            <a:ext cx="2125604" cy="260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5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25BF41-2537-4F27-B57A-53D64F7D6A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2950" y="1143000"/>
            <a:ext cx="7600950" cy="403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9065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1BB1C39-6BA2-4EB5-A8B1-52530F76A2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0D014A-D06B-4411-B134-7AF953AD7D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6F7CF1-846D-4A92-90CF-F184F90E2E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B84CC-EFCA-4406-B7C3-8B04AC6171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360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816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607D0F7-26A2-479B-9D7B-7CDE0D1D64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62547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Timeline title goes here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EBB3BD-5D1B-473D-BB8D-90762BDDAE4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2971800"/>
            <a:ext cx="1485900" cy="2514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5566281C-30E4-4C6E-91F3-2747C7D551A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43200" y="2971800"/>
            <a:ext cx="1485900" cy="2514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BE4278F1-32EB-4110-ABAD-A4A39930C1A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57750" y="2971800"/>
            <a:ext cx="1485900" cy="2514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86846D42-223D-4084-9AE0-8DFFB893248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5150" y="2971800"/>
            <a:ext cx="1485900" cy="2514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40F881-5911-4DA0-849F-383C07F4BE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2950" y="990600"/>
            <a:ext cx="765810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F7921E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332980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73E2A-6185-4093-999F-9BA02E263E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225" y="1828800"/>
            <a:ext cx="5543550" cy="3352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Quote goes here</a:t>
            </a:r>
          </a:p>
        </p:txBody>
      </p:sp>
    </p:spTree>
    <p:extLst>
      <p:ext uri="{BB962C8B-B14F-4D97-AF65-F5344CB8AC3E}">
        <p14:creationId xmlns:p14="http://schemas.microsoft.com/office/powerpoint/2010/main" val="4181803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B1F47-FDCB-440B-87F8-5F3A609826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990600"/>
            <a:ext cx="7543800" cy="449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117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DCDBF-292C-4D90-9444-6CFF7B99B06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609600"/>
            <a:ext cx="7772400" cy="5181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2719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455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1CC5AC-3352-4727-891F-D665C14EF6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04C09F0-9E2C-432C-B3D0-3711C757196D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628650" y="4191000"/>
            <a:ext cx="78867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6AD6BC0-78BE-4CDF-85B0-15A11999FA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ltGray">
          <a:xfrm>
            <a:off x="2514600" y="5334000"/>
            <a:ext cx="4114800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spc="30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NAME GOES HERE</a:t>
            </a:r>
          </a:p>
          <a:p>
            <a:pPr lvl="0"/>
            <a:r>
              <a:rPr lang="en-US" dirty="0"/>
              <a:t>DATE GOES HERE</a:t>
            </a:r>
          </a:p>
        </p:txBody>
      </p:sp>
    </p:spTree>
    <p:extLst>
      <p:ext uri="{BB962C8B-B14F-4D97-AF65-F5344CB8AC3E}">
        <p14:creationId xmlns:p14="http://schemas.microsoft.com/office/powerpoint/2010/main" val="3506415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CEEA79-6F11-4774-86DB-BF524CB35E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04C09F0-9E2C-432C-B3D0-3711C757196D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628650" y="4191000"/>
            <a:ext cx="78867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6BC16B8-F9A4-4A49-AFF2-256956F93C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ltGray">
          <a:xfrm>
            <a:off x="2514600" y="5334000"/>
            <a:ext cx="4114800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spc="30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NAME GOES HERE</a:t>
            </a:r>
          </a:p>
          <a:p>
            <a:pPr lvl="0"/>
            <a:r>
              <a:rPr lang="en-US" dirty="0"/>
              <a:t>DATE GOES HERE</a:t>
            </a:r>
          </a:p>
        </p:txBody>
      </p:sp>
    </p:spTree>
    <p:extLst>
      <p:ext uri="{BB962C8B-B14F-4D97-AF65-F5344CB8AC3E}">
        <p14:creationId xmlns:p14="http://schemas.microsoft.com/office/powerpoint/2010/main" val="3471888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679F2E-2993-443D-85E9-FA4B76ED11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04C09F0-9E2C-432C-B3D0-3711C757196D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628650" y="4191000"/>
            <a:ext cx="78867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AB6177D-9090-4BE1-B3E2-D11123F7E1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ltGray">
          <a:xfrm>
            <a:off x="2514600" y="5334000"/>
            <a:ext cx="4114800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spc="30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NAME GOES HERE</a:t>
            </a:r>
          </a:p>
          <a:p>
            <a:pPr lvl="0"/>
            <a:r>
              <a:rPr lang="en-US" dirty="0"/>
              <a:t>DATE GOES HERE</a:t>
            </a:r>
          </a:p>
        </p:txBody>
      </p:sp>
    </p:spTree>
    <p:extLst>
      <p:ext uri="{BB962C8B-B14F-4D97-AF65-F5344CB8AC3E}">
        <p14:creationId xmlns:p14="http://schemas.microsoft.com/office/powerpoint/2010/main" val="3013776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055DDA-5D08-494E-8EE6-FCA4ABB94F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04C09F0-9E2C-432C-B3D0-3711C757196D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628650" y="4191000"/>
            <a:ext cx="78867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5E01C85-BBCA-4157-AAA4-57AFD75461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ltGray">
          <a:xfrm>
            <a:off x="2514600" y="5334000"/>
            <a:ext cx="4114800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spc="30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NAME GOES HERE</a:t>
            </a:r>
          </a:p>
          <a:p>
            <a:pPr lvl="0"/>
            <a:r>
              <a:rPr lang="en-US" dirty="0"/>
              <a:t>DATE GOES HERE</a:t>
            </a:r>
          </a:p>
        </p:txBody>
      </p:sp>
    </p:spTree>
    <p:extLst>
      <p:ext uri="{BB962C8B-B14F-4D97-AF65-F5344CB8AC3E}">
        <p14:creationId xmlns:p14="http://schemas.microsoft.com/office/powerpoint/2010/main" val="2915245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4B9320E-F03F-4DD5-BDF6-B170C6858BD5}"/>
              </a:ext>
            </a:extLst>
          </p:cNvPr>
          <p:cNvSpPr/>
          <p:nvPr userDrawn="1"/>
        </p:nvSpPr>
        <p:spPr>
          <a:xfrm>
            <a:off x="4743450" y="990600"/>
            <a:ext cx="3943350" cy="2286000"/>
          </a:xfrm>
          <a:prstGeom prst="rect">
            <a:avLst/>
          </a:prstGeom>
          <a:solidFill>
            <a:srgbClr val="003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B42509-0D72-41F5-A30F-CEB705AB03AE}"/>
              </a:ext>
            </a:extLst>
          </p:cNvPr>
          <p:cNvSpPr/>
          <p:nvPr userDrawn="1"/>
        </p:nvSpPr>
        <p:spPr>
          <a:xfrm>
            <a:off x="4743450" y="3577800"/>
            <a:ext cx="3943350" cy="2369403"/>
          </a:xfrm>
          <a:prstGeom prst="rect">
            <a:avLst/>
          </a:prstGeom>
          <a:solidFill>
            <a:srgbClr val="003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2C13DB-B562-480F-9142-AAA4952F3BB2}"/>
              </a:ext>
            </a:extLst>
          </p:cNvPr>
          <p:cNvSpPr/>
          <p:nvPr userDrawn="1"/>
        </p:nvSpPr>
        <p:spPr>
          <a:xfrm>
            <a:off x="502343" y="990600"/>
            <a:ext cx="3943350" cy="2286000"/>
          </a:xfrm>
          <a:prstGeom prst="rect">
            <a:avLst/>
          </a:prstGeom>
          <a:solidFill>
            <a:srgbClr val="003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C02069-CA84-4FEC-A80A-8918503D7244}"/>
              </a:ext>
            </a:extLst>
          </p:cNvPr>
          <p:cNvSpPr/>
          <p:nvPr userDrawn="1"/>
        </p:nvSpPr>
        <p:spPr>
          <a:xfrm>
            <a:off x="502343" y="3577800"/>
            <a:ext cx="3943350" cy="2369403"/>
          </a:xfrm>
          <a:prstGeom prst="rect">
            <a:avLst/>
          </a:prstGeom>
          <a:solidFill>
            <a:srgbClr val="003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7D9B4D4-3A84-4A05-8B62-CB53F6C11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12738"/>
            <a:ext cx="7886700" cy="6778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09BD14-747B-49CF-9F1C-3914F0C4B2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ltGray">
          <a:xfrm>
            <a:off x="838715" y="990600"/>
            <a:ext cx="3188393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A35EC391-27F1-4DD1-8F31-ADA1CF2C93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ltGray">
          <a:xfrm>
            <a:off x="5170273" y="998838"/>
            <a:ext cx="3143250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DCDF8934-3247-493D-B786-DA3D0E01B9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ltGray">
          <a:xfrm>
            <a:off x="838715" y="3577800"/>
            <a:ext cx="3188393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914FCCA6-3C78-4847-AD04-B0CA192527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ltGray">
          <a:xfrm>
            <a:off x="5143500" y="3581400"/>
            <a:ext cx="3143250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049734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0A7B47-D4F1-4DE4-9A47-7AB51B3759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0050" y="1181100"/>
            <a:ext cx="3200400" cy="449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DF31B9A-6A96-4D0D-9D42-2499E5BAB0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71900" y="1181100"/>
            <a:ext cx="4972050" cy="449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16744C-BCED-4A6C-BBD3-0954EC4DC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8938"/>
            <a:ext cx="7886700" cy="6778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102264A-6A2A-4D71-8CFB-DC3B8262B446}"/>
              </a:ext>
            </a:extLst>
          </p:cNvPr>
          <p:cNvCxnSpPr/>
          <p:nvPr userDrawn="1"/>
        </p:nvCxnSpPr>
        <p:spPr>
          <a:xfrm>
            <a:off x="628650" y="1143000"/>
            <a:ext cx="7886700" cy="0"/>
          </a:xfrm>
          <a:prstGeom prst="line">
            <a:avLst/>
          </a:prstGeom>
          <a:ln w="38100">
            <a:solidFill>
              <a:srgbClr val="F792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9506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DB33456-9656-4001-BC34-6ABA0B0C4AC2}"/>
              </a:ext>
            </a:extLst>
          </p:cNvPr>
          <p:cNvSpPr/>
          <p:nvPr userDrawn="1"/>
        </p:nvSpPr>
        <p:spPr>
          <a:xfrm>
            <a:off x="600075" y="2240177"/>
            <a:ext cx="2343150" cy="2301447"/>
          </a:xfrm>
          <a:prstGeom prst="ellipse">
            <a:avLst/>
          </a:prstGeom>
          <a:solidFill>
            <a:srgbClr val="003663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454E6B8-8161-4C55-A1FC-2302693022A2}"/>
              </a:ext>
            </a:extLst>
          </p:cNvPr>
          <p:cNvSpPr/>
          <p:nvPr userDrawn="1"/>
        </p:nvSpPr>
        <p:spPr>
          <a:xfrm>
            <a:off x="3371850" y="2278277"/>
            <a:ext cx="2343150" cy="2225247"/>
          </a:xfrm>
          <a:prstGeom prst="ellipse">
            <a:avLst/>
          </a:prstGeom>
          <a:solidFill>
            <a:srgbClr val="003663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88BBBFD-C5E5-49E4-B9DD-80D6F67B4B2E}"/>
              </a:ext>
            </a:extLst>
          </p:cNvPr>
          <p:cNvSpPr/>
          <p:nvPr userDrawn="1"/>
        </p:nvSpPr>
        <p:spPr>
          <a:xfrm>
            <a:off x="6143625" y="2278276"/>
            <a:ext cx="2343150" cy="2225248"/>
          </a:xfrm>
          <a:prstGeom prst="ellipse">
            <a:avLst/>
          </a:prstGeom>
          <a:solidFill>
            <a:srgbClr val="003663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394C58-B18E-4621-A447-299ABC71CD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ltGray">
          <a:xfrm>
            <a:off x="771525" y="3129175"/>
            <a:ext cx="2000250" cy="6168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B28D844-CFEA-445B-BA2A-25DDA898B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ltGray">
          <a:xfrm>
            <a:off x="3543300" y="3129175"/>
            <a:ext cx="2000250" cy="6168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5129BAC0-B3B3-44DD-BF92-3EC5A9FD3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ltGray">
          <a:xfrm>
            <a:off x="6315075" y="3129175"/>
            <a:ext cx="2000250" cy="6168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9558C5-0DA9-44F8-BFEC-D31270DA7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8938"/>
            <a:ext cx="7886700" cy="6778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1CBAD3-FCA5-4813-BDEE-4A4F4716835E}"/>
              </a:ext>
            </a:extLst>
          </p:cNvPr>
          <p:cNvCxnSpPr/>
          <p:nvPr userDrawn="1"/>
        </p:nvCxnSpPr>
        <p:spPr>
          <a:xfrm>
            <a:off x="628650" y="1143000"/>
            <a:ext cx="7886700" cy="0"/>
          </a:xfrm>
          <a:prstGeom prst="line">
            <a:avLst/>
          </a:prstGeom>
          <a:ln w="38100">
            <a:solidFill>
              <a:srgbClr val="F792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0039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029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04D037-CD3E-4BAC-882B-2E45728330D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7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6000" kern="1200">
          <a:solidFill>
            <a:schemeClr val="bg1"/>
          </a:solidFill>
          <a:latin typeface="Raleway" panose="020B0503030101060003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A06B09-906F-4FEB-9143-1E0B00819886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01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6" r:id="rId2"/>
    <p:sldLayoutId id="2147483657" r:id="rId3"/>
    <p:sldLayoutId id="2147483672" r:id="rId4"/>
    <p:sldLayoutId id="2147483655" r:id="rId5"/>
    <p:sldLayoutId id="2147483674" r:id="rId6"/>
    <p:sldLayoutId id="2147483676" r:id="rId7"/>
    <p:sldLayoutId id="2147483677" r:id="rId8"/>
    <p:sldLayoutId id="214748367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5A755B-364D-4720-A956-0E028AEE7E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0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0B23A5-F934-437D-8D14-8317058390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40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3A6B4E-3A63-4B37-9A05-140C149AFF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16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042360-B555-4062-ACFB-F1773162AC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96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1691A-D9D6-426E-9A9E-13E95E67B1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2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fn3KWM1kuAw?feature=oembed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mailto:Dennis.Winters@dwd.Wisconsin.gov" TargetMode="Externa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A5D51-CA32-4017-871F-033E56CF2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209034"/>
            <a:ext cx="7886700" cy="743966"/>
          </a:xfrm>
        </p:spPr>
        <p:txBody>
          <a:bodyPr>
            <a:norm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791B0-F516-47B2-976B-50964C19F0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5410200"/>
            <a:ext cx="9144000" cy="743966"/>
          </a:xfrm>
        </p:spPr>
        <p:txBody>
          <a:bodyPr/>
          <a:lstStyle/>
          <a:p>
            <a:r>
              <a:rPr lang="en-US" sz="1200" b="1" dirty="0"/>
              <a:t>DENNIS K. WINTERS</a:t>
            </a:r>
          </a:p>
          <a:p>
            <a:r>
              <a:rPr lang="en-US" sz="1200" dirty="0"/>
              <a:t>Chief Economist</a:t>
            </a:r>
          </a:p>
          <a:p>
            <a:r>
              <a:rPr lang="en-US" sz="1200" dirty="0"/>
              <a:t>Wisconsin Department of Workforce Development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F8B12-D176-46CA-91CD-25E36391CCB8}"/>
              </a:ext>
            </a:extLst>
          </p:cNvPr>
          <p:cNvSpPr txBox="1"/>
          <p:nvPr/>
        </p:nvSpPr>
        <p:spPr>
          <a:xfrm>
            <a:off x="4972050" y="3585001"/>
            <a:ext cx="10287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2">
                    <a:lumMod val="10000"/>
                  </a:schemeClr>
                </a:solidFill>
              </a:rPr>
              <a:t>Milwaukee</a:t>
            </a:r>
          </a:p>
        </p:txBody>
      </p:sp>
    </p:spTree>
    <p:extLst>
      <p:ext uri="{BB962C8B-B14F-4D97-AF65-F5344CB8AC3E}">
        <p14:creationId xmlns:p14="http://schemas.microsoft.com/office/powerpoint/2010/main" val="3584156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199D92-DCD7-40CD-A7E6-B8CA02785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Employment Reactions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00537D-6090-40EA-B80D-0562B77AF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219200"/>
            <a:ext cx="7886700" cy="495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50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199D92-DCD7-40CD-A7E6-B8CA02785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Employment Reactions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72889C-1CFA-4159-A9FE-3AB90A6D6ECA}"/>
              </a:ext>
            </a:extLst>
          </p:cNvPr>
          <p:cNvSpPr txBox="1"/>
          <p:nvPr/>
        </p:nvSpPr>
        <p:spPr>
          <a:xfrm>
            <a:off x="775771" y="5791200"/>
            <a:ext cx="9236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BEA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00B675-7D61-4DAF-8F79-B7A25A0A6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752600"/>
            <a:ext cx="78867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60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71EA5C-526F-485F-8D1F-F39E9CA28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42" y="1219200"/>
            <a:ext cx="7888908" cy="495647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F199D92-DCD7-40CD-A7E6-B8CA02785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Employment Reactions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6D6EDF-0EB0-4108-84CA-63CDD3380D3E}"/>
              </a:ext>
            </a:extLst>
          </p:cNvPr>
          <p:cNvCxnSpPr>
            <a:cxnSpLocks/>
          </p:cNvCxnSpPr>
          <p:nvPr/>
        </p:nvCxnSpPr>
        <p:spPr>
          <a:xfrm flipV="1">
            <a:off x="3689941" y="4721834"/>
            <a:ext cx="4809178" cy="764566"/>
          </a:xfrm>
          <a:prstGeom prst="line">
            <a:avLst/>
          </a:prstGeom>
          <a:noFill/>
          <a:ln w="349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8BD402A-AE0A-495F-AA76-DA5CFD043B11}"/>
              </a:ext>
            </a:extLst>
          </p:cNvPr>
          <p:cNvCxnSpPr>
            <a:cxnSpLocks/>
          </p:cNvCxnSpPr>
          <p:nvPr/>
        </p:nvCxnSpPr>
        <p:spPr>
          <a:xfrm flipV="1">
            <a:off x="3698057" y="4075047"/>
            <a:ext cx="4809178" cy="764566"/>
          </a:xfrm>
          <a:prstGeom prst="line">
            <a:avLst/>
          </a:prstGeom>
          <a:noFill/>
          <a:ln w="34925" cap="flat" cmpd="sng" algn="ctr">
            <a:solidFill>
              <a:srgbClr val="00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88421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2227BF19-3BA2-4E27-975A-7D927EF68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8938"/>
            <a:ext cx="7886700" cy="677863"/>
          </a:xfrm>
        </p:spPr>
        <p:txBody>
          <a:bodyPr/>
          <a:lstStyle/>
          <a:p>
            <a:r>
              <a:rPr lang="en-US" dirty="0"/>
              <a:t>Gross Domestic Product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12E425-7119-4A7F-8B8F-BC03AD119392}"/>
              </a:ext>
            </a:extLst>
          </p:cNvPr>
          <p:cNvSpPr txBox="1"/>
          <p:nvPr/>
        </p:nvSpPr>
        <p:spPr>
          <a:xfrm>
            <a:off x="1447800" y="6345951"/>
            <a:ext cx="9236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BEA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877003-106E-40FE-8C95-19996CB26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219199"/>
            <a:ext cx="7886700" cy="499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93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0C49C19B-4C82-4708-82BC-B38B868DB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8938"/>
            <a:ext cx="7886700" cy="677863"/>
          </a:xfrm>
        </p:spPr>
        <p:txBody>
          <a:bodyPr/>
          <a:lstStyle/>
          <a:p>
            <a:r>
              <a:rPr lang="en-US" dirty="0"/>
              <a:t>Jobs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27A2243-1F08-4007-AD39-598587E62C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9170711"/>
              </p:ext>
            </p:extLst>
          </p:nvPr>
        </p:nvGraphicFramePr>
        <p:xfrm>
          <a:off x="628650" y="1219200"/>
          <a:ext cx="7886699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E279A6A-B2C3-415E-A313-1322BA5E4B6A}"/>
              </a:ext>
            </a:extLst>
          </p:cNvPr>
          <p:cNvSpPr txBox="1"/>
          <p:nvPr/>
        </p:nvSpPr>
        <p:spPr>
          <a:xfrm>
            <a:off x="6096000" y="2971800"/>
            <a:ext cx="99060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Still down</a:t>
            </a:r>
          </a:p>
          <a:p>
            <a:pPr algn="ctr"/>
            <a:r>
              <a:rPr lang="en-US" sz="1400" b="1" dirty="0"/>
              <a:t>3.6 MM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338404-6BC1-445E-9312-492B071ECB10}"/>
              </a:ext>
            </a:extLst>
          </p:cNvPr>
          <p:cNvSpPr txBox="1"/>
          <p:nvPr/>
        </p:nvSpPr>
        <p:spPr>
          <a:xfrm>
            <a:off x="1447800" y="6345951"/>
            <a:ext cx="8835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BLS</a:t>
            </a:r>
          </a:p>
        </p:txBody>
      </p:sp>
    </p:spTree>
    <p:extLst>
      <p:ext uri="{BB962C8B-B14F-4D97-AF65-F5344CB8AC3E}">
        <p14:creationId xmlns:p14="http://schemas.microsoft.com/office/powerpoint/2010/main" val="1237074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199D92-DCD7-40CD-A7E6-B8CA02785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Output Recovery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C153AC-6B53-44C9-B41A-04791A54420E}"/>
              </a:ext>
            </a:extLst>
          </p:cNvPr>
          <p:cNvSpPr txBox="1"/>
          <p:nvPr/>
        </p:nvSpPr>
        <p:spPr>
          <a:xfrm>
            <a:off x="1524000" y="6330562"/>
            <a:ext cx="1071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Source: BEA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3666774-FA95-41BE-80A2-DC867607B3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9446050"/>
              </p:ext>
            </p:extLst>
          </p:nvPr>
        </p:nvGraphicFramePr>
        <p:xfrm>
          <a:off x="628650" y="1219200"/>
          <a:ext cx="78867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D3F52E-6237-487B-BBB6-1D797C9CCAF3}"/>
              </a:ext>
            </a:extLst>
          </p:cNvPr>
          <p:cNvCxnSpPr>
            <a:cxnSpLocks/>
          </p:cNvCxnSpPr>
          <p:nvPr/>
        </p:nvCxnSpPr>
        <p:spPr>
          <a:xfrm flipH="1">
            <a:off x="1371600" y="2895600"/>
            <a:ext cx="69342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104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199D92-DCD7-40CD-A7E6-B8CA02785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Job Recovery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C54C903-BF3B-4FD3-BBD5-A868527F2B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3659679"/>
              </p:ext>
            </p:extLst>
          </p:nvPr>
        </p:nvGraphicFramePr>
        <p:xfrm>
          <a:off x="457200" y="1219200"/>
          <a:ext cx="8134350" cy="4876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9D8EFFD-8511-4071-B343-0B66AE5CB0B8}"/>
              </a:ext>
            </a:extLst>
          </p:cNvPr>
          <p:cNvSpPr txBox="1"/>
          <p:nvPr/>
        </p:nvSpPr>
        <p:spPr>
          <a:xfrm>
            <a:off x="1447800" y="6345951"/>
            <a:ext cx="9236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CES</a:t>
            </a:r>
          </a:p>
        </p:txBody>
      </p:sp>
    </p:spTree>
    <p:extLst>
      <p:ext uri="{BB962C8B-B14F-4D97-AF65-F5344CB8AC3E}">
        <p14:creationId xmlns:p14="http://schemas.microsoft.com/office/powerpoint/2010/main" val="20278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F4760B-18C8-4BF0-9B2A-1E7EAD2A8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Jobs are Tracking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082EA67-5469-445E-BE85-96DA7466F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5657850"/>
            <a:ext cx="2057400" cy="109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000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000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000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000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000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000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000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000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000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400050" algn="l"/>
              </a:tabLst>
              <a:defRPr/>
            </a:pPr>
            <a:r>
              <a:rPr kumimoji="0" lang="en-US" altLang="en-US" sz="78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Source: LMI, OEA</a:t>
            </a:r>
            <a:r>
              <a:rPr kumimoji="0" lang="en-US" altLang="en-US" sz="4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	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FF2876F-60FD-4B6B-B9F2-4732DDC3DF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5033561"/>
              </p:ext>
            </p:extLst>
          </p:nvPr>
        </p:nvGraphicFramePr>
        <p:xfrm>
          <a:off x="628650" y="1219200"/>
          <a:ext cx="7886699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50467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199D92-DCD7-40CD-A7E6-B8CA02785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Industry Costs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939B39-8D8E-42C8-8C55-E8B8999FE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38250"/>
            <a:ext cx="762000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47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199D92-DCD7-40CD-A7E6-B8CA02785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Wages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1EEB40-B8EF-4AD9-A540-D19BDCB16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18791"/>
            <a:ext cx="7619999" cy="480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54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199D92-DCD7-40CD-A7E6-B8CA02785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Careful</a:t>
            </a:r>
          </a:p>
        </p:txBody>
      </p:sp>
      <p:pic>
        <p:nvPicPr>
          <p:cNvPr id="4" name="Cheers">
            <a:hlinkClick r:id="" action="ppaction://media"/>
            <a:extLst>
              <a:ext uri="{FF2B5EF4-FFF2-40B4-BE49-F238E27FC236}">
                <a16:creationId xmlns:a16="http://schemas.microsoft.com/office/drawing/2014/main" id="{DEF8DDFC-DDCB-4B04-9C61-F97E2C4A34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16002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1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199D92-DCD7-40CD-A7E6-B8CA02785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Industry Wages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E7C6FEE-DCD1-46D5-AF58-E70883DBFDD5}"/>
              </a:ext>
            </a:extLst>
          </p:cNvPr>
          <p:cNvGraphicFramePr>
            <a:graphicFrameLocks/>
          </p:cNvGraphicFramePr>
          <p:nvPr/>
        </p:nvGraphicFramePr>
        <p:xfrm>
          <a:off x="628650" y="1219200"/>
          <a:ext cx="78867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85552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>
            <a:extLst>
              <a:ext uri="{FF2B5EF4-FFF2-40B4-BE49-F238E27FC236}">
                <a16:creationId xmlns:a16="http://schemas.microsoft.com/office/drawing/2014/main" id="{D4C99D2C-FAEF-4B60-BC0E-3ECCCD4C7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1000"/>
            <a:ext cx="4829175" cy="56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C347E1-D81F-4A8F-AFB5-D76E224CC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5750"/>
            <a:ext cx="9144000" cy="628650"/>
          </a:xfrm>
        </p:spPr>
        <p:txBody>
          <a:bodyPr/>
          <a:lstStyle/>
          <a:p>
            <a:r>
              <a:rPr lang="en-US" sz="3600" dirty="0"/>
              <a:t>Wisconsin’s Workforce Growth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D23F8C4A-E4CD-41D7-99DE-53F8F55C0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5720231"/>
            <a:ext cx="2343151" cy="109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000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000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000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000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000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000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000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000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000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altLang="en-US" sz="788" kern="0" dirty="0">
                <a:solidFill>
                  <a:schemeClr val="bg1"/>
                </a:solidFill>
                <a:latin typeface="+mn-lt"/>
              </a:rPr>
              <a:t>Source: Bureau of Census, OEA</a:t>
            </a:r>
            <a:r>
              <a:rPr lang="en-US" altLang="en-US" sz="450" kern="0" dirty="0">
                <a:solidFill>
                  <a:schemeClr val="bg1"/>
                </a:solidFill>
                <a:latin typeface="+mn-lt"/>
              </a:rPr>
              <a:t>	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40EA9090-8BC6-4A39-A3F1-3EAA62E66527}"/>
              </a:ext>
            </a:extLst>
          </p:cNvPr>
          <p:cNvSpPr txBox="1">
            <a:spLocks/>
          </p:cNvSpPr>
          <p:nvPr/>
        </p:nvSpPr>
        <p:spPr bwMode="auto">
          <a:xfrm>
            <a:off x="7258050" y="5158053"/>
            <a:ext cx="1600200" cy="27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defPPr>
              <a:defRPr lang="en-US"/>
            </a:defPPr>
            <a:lvl1pPr marL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fld id="{31D2B35D-5C2D-40FF-9C70-6A6C02F52B2D}" type="slidenum">
              <a:rPr lang="en-US" altLang="en-US" sz="825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pPr eaLnBrk="0" hangingPunct="0"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825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CBCA7BBC-C478-4A9F-A612-D306A87FFF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3207424"/>
              </p:ext>
            </p:extLst>
          </p:nvPr>
        </p:nvGraphicFramePr>
        <p:xfrm>
          <a:off x="533400" y="1219200"/>
          <a:ext cx="8077200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Chart" r:id="rId4" imgW="5705354" imgH="3933938" progId="Excel.Chart.8">
                  <p:embed/>
                </p:oleObj>
              </mc:Choice>
              <mc:Fallback>
                <p:oleObj name="Chart" r:id="rId4" imgW="5705354" imgH="3933938" progId="Excel.Chart.8">
                  <p:embed/>
                  <p:pic>
                    <p:nvPicPr>
                      <p:cNvPr id="7" name="Object 4">
                        <a:extLst>
                          <a:ext uri="{FF2B5EF4-FFF2-40B4-BE49-F238E27FC236}">
                            <a16:creationId xmlns:a16="http://schemas.microsoft.com/office/drawing/2014/main" id="{CBCA7BBC-C478-4A9F-A612-D306A87FFF1A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219200"/>
                        <a:ext cx="8077200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507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510C7C-D66F-4051-9EC2-2E82DDA79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Fertility Rates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3F18D0-34F5-48AE-9510-D8119B5E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19200"/>
            <a:ext cx="8210550" cy="4800600"/>
          </a:xfrm>
          <a:prstGeom prst="rect">
            <a:avLst/>
          </a:prstGeom>
        </p:spPr>
      </p:pic>
      <p:sp>
        <p:nvSpPr>
          <p:cNvPr id="5" name="TextBox 11">
            <a:extLst>
              <a:ext uri="{FF2B5EF4-FFF2-40B4-BE49-F238E27FC236}">
                <a16:creationId xmlns:a16="http://schemas.microsoft.com/office/drawing/2014/main" id="{034D2059-45A5-43C8-A598-11C552ED7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19800"/>
            <a:ext cx="63246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03250" indent="-60325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032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032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032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032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6032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032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032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032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032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750" dirty="0">
                <a:solidFill>
                  <a:srgbClr val="000000"/>
                </a:solidFill>
                <a:latin typeface="Calibri" panose="020F0502020204030204" pitchFamily="34" charset="0"/>
              </a:rPr>
              <a:t>Source: Office of Health Informatics, Division of Public Health, Wisconsin Department of Health Services</a:t>
            </a:r>
          </a:p>
        </p:txBody>
      </p:sp>
    </p:spTree>
    <p:extLst>
      <p:ext uri="{BB962C8B-B14F-4D97-AF65-F5344CB8AC3E}">
        <p14:creationId xmlns:p14="http://schemas.microsoft.com/office/powerpoint/2010/main" val="807120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C3F6E4-DD3B-4F41-A0D0-B24D95AF8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Labor Force Participation Rate by Age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D928E6-5475-4926-BEAF-171FA40B78E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628650" y="1219201"/>
            <a:ext cx="7886700" cy="472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E168B6-564F-4DF4-BEDC-856AAC091EDF}"/>
              </a:ext>
            </a:extLst>
          </p:cNvPr>
          <p:cNvSpPr txBox="1"/>
          <p:nvPr/>
        </p:nvSpPr>
        <p:spPr>
          <a:xfrm>
            <a:off x="-457200" y="6019800"/>
            <a:ext cx="4572000" cy="233668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noAutofit/>
          </a:bodyPr>
          <a:lstStyle/>
          <a:p>
            <a:pPr algn="ctr" defTabSz="685800" fontAlgn="base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750" dirty="0">
                <a:solidFill>
                  <a:srgbClr val="33333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Source: 2016 American Community Survey (ACS), US Census; sourced from IPUMS.org</a:t>
            </a:r>
          </a:p>
        </p:txBody>
      </p:sp>
    </p:spTree>
    <p:extLst>
      <p:ext uri="{BB962C8B-B14F-4D97-AF65-F5344CB8AC3E}">
        <p14:creationId xmlns:p14="http://schemas.microsoft.com/office/powerpoint/2010/main" val="9231234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C3F6E4-DD3B-4F41-A0D0-B24D95AF8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Labor Force Participation Rate by 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E168B6-564F-4DF4-BEDC-856AAC091EDF}"/>
              </a:ext>
            </a:extLst>
          </p:cNvPr>
          <p:cNvSpPr txBox="1"/>
          <p:nvPr/>
        </p:nvSpPr>
        <p:spPr>
          <a:xfrm>
            <a:off x="-457200" y="6019800"/>
            <a:ext cx="4572000" cy="233668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noAutofit/>
          </a:bodyPr>
          <a:lstStyle/>
          <a:p>
            <a:pPr algn="ctr" defTabSz="685800" fontAlgn="base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750" dirty="0">
                <a:solidFill>
                  <a:srgbClr val="33333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Source: 2016 American Community Survey (ACS), US Census; sourced from IPUMS.org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19C8D8-9F8D-4E34-9DF6-39773418D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289118"/>
            <a:ext cx="7886700" cy="473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86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C3F6E4-DD3B-4F41-A0D0-B24D95AF8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1000"/>
            <a:ext cx="7886700" cy="677863"/>
          </a:xfrm>
        </p:spPr>
        <p:txBody>
          <a:bodyPr/>
          <a:lstStyle/>
          <a:p>
            <a:r>
              <a:rPr lang="en-US" sz="3200" dirty="0"/>
              <a:t>Labor Force Participation Rate by 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AF32FC-D54E-4062-9A96-30DCBE8C6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219200"/>
            <a:ext cx="78867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952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199D92-DCD7-40CD-A7E6-B8CA02785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Workforce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1FCDF9D-C3A1-45FC-8844-19CC6368B678}"/>
              </a:ext>
            </a:extLst>
          </p:cNvPr>
          <p:cNvGraphicFramePr>
            <a:graphicFrameLocks/>
          </p:cNvGraphicFramePr>
          <p:nvPr/>
        </p:nvGraphicFramePr>
        <p:xfrm>
          <a:off x="628650" y="1219199"/>
          <a:ext cx="7886700" cy="4953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EA4F52D-0BFE-4C21-93E3-647DCDBBD1B0}"/>
              </a:ext>
            </a:extLst>
          </p:cNvPr>
          <p:cNvSpPr txBox="1"/>
          <p:nvPr/>
        </p:nvSpPr>
        <p:spPr>
          <a:xfrm>
            <a:off x="1371600" y="6345951"/>
            <a:ext cx="274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CPS, 12-month average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951ED7-0F4B-4D29-B88C-5EAC71B198B5}"/>
              </a:ext>
            </a:extLst>
          </p:cNvPr>
          <p:cNvSpPr txBox="1"/>
          <p:nvPr/>
        </p:nvSpPr>
        <p:spPr>
          <a:xfrm rot="16200000">
            <a:off x="343796" y="1720092"/>
            <a:ext cx="8467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thousands</a:t>
            </a:r>
          </a:p>
        </p:txBody>
      </p:sp>
    </p:spTree>
    <p:extLst>
      <p:ext uri="{BB962C8B-B14F-4D97-AF65-F5344CB8AC3E}">
        <p14:creationId xmlns:p14="http://schemas.microsoft.com/office/powerpoint/2010/main" val="9012665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199D92-DCD7-40CD-A7E6-B8CA02785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A4F52D-0BFE-4C21-93E3-647DCDBBD1B0}"/>
              </a:ext>
            </a:extLst>
          </p:cNvPr>
          <p:cNvSpPr txBox="1"/>
          <p:nvPr/>
        </p:nvSpPr>
        <p:spPr>
          <a:xfrm>
            <a:off x="1371600" y="6345951"/>
            <a:ext cx="274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Source: CPS, 12-month average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006A55-3A60-4B5E-8E30-967AF7617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219200"/>
            <a:ext cx="78867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117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199D92-DCD7-40CD-A7E6-B8CA02785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Workforce/Jobs Balance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A4F52D-0BFE-4C21-93E3-647DCDBBD1B0}"/>
              </a:ext>
            </a:extLst>
          </p:cNvPr>
          <p:cNvSpPr txBox="1"/>
          <p:nvPr/>
        </p:nvSpPr>
        <p:spPr>
          <a:xfrm>
            <a:off x="1371600" y="6345951"/>
            <a:ext cx="274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Source: CPS, 12-month average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2BA29C-BABF-4114-82C2-2C977C9CB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219200"/>
            <a:ext cx="7886699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61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0DB41F5-5899-494D-8099-FE8CDFB47D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9328816"/>
              </p:ext>
            </p:extLst>
          </p:nvPr>
        </p:nvGraphicFramePr>
        <p:xfrm>
          <a:off x="630271" y="1143000"/>
          <a:ext cx="7885079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2">
            <a:extLst>
              <a:ext uri="{FF2B5EF4-FFF2-40B4-BE49-F238E27FC236}">
                <a16:creationId xmlns:a16="http://schemas.microsoft.com/office/drawing/2014/main" id="{2227BF19-3BA2-4E27-975A-7D927EF68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8938"/>
            <a:ext cx="7886700" cy="677863"/>
          </a:xfrm>
        </p:spPr>
        <p:txBody>
          <a:bodyPr/>
          <a:lstStyle/>
          <a:p>
            <a:r>
              <a:rPr lang="en-US" dirty="0"/>
              <a:t>Gross Domestic Product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4AB455-D3EB-4C43-8208-3EB71CB8F392}"/>
              </a:ext>
            </a:extLst>
          </p:cNvPr>
          <p:cNvCxnSpPr>
            <a:cxnSpLocks/>
          </p:cNvCxnSpPr>
          <p:nvPr/>
        </p:nvCxnSpPr>
        <p:spPr>
          <a:xfrm flipH="1">
            <a:off x="1143000" y="3404681"/>
            <a:ext cx="73152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38CFB19-6396-4BAD-A012-C7E891F04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6328842"/>
            <a:ext cx="920576" cy="2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988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F8C260-9EA8-467E-87A6-D2755D8314F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95400" y="1600200"/>
            <a:ext cx="6324600" cy="4191000"/>
          </a:xfrm>
        </p:spPr>
        <p:txBody>
          <a:bodyPr/>
          <a:lstStyle/>
          <a:p>
            <a:r>
              <a:rPr lang="en-US" dirty="0"/>
              <a:t>Off-shoring</a:t>
            </a:r>
          </a:p>
          <a:p>
            <a:r>
              <a:rPr lang="en-US" dirty="0"/>
              <a:t>Immigration</a:t>
            </a:r>
          </a:p>
          <a:p>
            <a:r>
              <a:rPr lang="en-US" dirty="0"/>
              <a:t>Eliminate barriers of chronically unemployed</a:t>
            </a:r>
          </a:p>
          <a:p>
            <a:r>
              <a:rPr lang="en-US" dirty="0"/>
              <a:t>Technology</a:t>
            </a:r>
          </a:p>
          <a:p>
            <a:pPr lvl="1"/>
            <a:r>
              <a:rPr lang="en-US" dirty="0"/>
              <a:t>Worker skills set must match</a:t>
            </a:r>
          </a:p>
          <a:p>
            <a:pPr lvl="1"/>
            <a:endParaRPr lang="en-US" dirty="0"/>
          </a:p>
          <a:p>
            <a:r>
              <a:rPr lang="en-US" sz="2400" i="1" dirty="0"/>
              <a:t>Buy American</a:t>
            </a:r>
          </a:p>
          <a:p>
            <a:pPr lvl="1"/>
            <a:r>
              <a:rPr lang="en-US" sz="2000" i="1" dirty="0"/>
              <a:t>Willingness to pay higher prices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C60859-5A9F-45DE-A47B-627141E7D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Solutions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BE11E3-622A-4FB2-9BC0-293840FD9522}"/>
              </a:ext>
            </a:extLst>
          </p:cNvPr>
          <p:cNvCxnSpPr/>
          <p:nvPr/>
        </p:nvCxnSpPr>
        <p:spPr>
          <a:xfrm>
            <a:off x="1371600" y="4648200"/>
            <a:ext cx="6248400" cy="0"/>
          </a:xfrm>
          <a:prstGeom prst="line">
            <a:avLst/>
          </a:prstGeom>
          <a:ln w="2222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3739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436FA6-AD46-4F5F-A179-2ACD4FC99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Im- &amp; Migration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ACEC5F0-F31F-43D9-9704-4610B8C44E06}"/>
              </a:ext>
            </a:extLst>
          </p:cNvPr>
          <p:cNvGraphicFramePr>
            <a:graphicFrameLocks/>
          </p:cNvGraphicFramePr>
          <p:nvPr/>
        </p:nvGraphicFramePr>
        <p:xfrm>
          <a:off x="628650" y="1264442"/>
          <a:ext cx="7886700" cy="4831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11">
            <a:extLst>
              <a:ext uri="{FF2B5EF4-FFF2-40B4-BE49-F238E27FC236}">
                <a16:creationId xmlns:a16="http://schemas.microsoft.com/office/drawing/2014/main" id="{62C64997-16F6-4B6E-8AAC-4F9AE18E3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19800"/>
            <a:ext cx="63246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03250" indent="-60325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032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032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032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032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6032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032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032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032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032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603250" marR="0" lvl="0" indent="-6032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603250" algn="l"/>
              </a:tabLst>
              <a:defRPr/>
            </a:pPr>
            <a:r>
              <a:rPr kumimoji="0" lang="en-US" alt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Source: US Census Bureau: National Population Totals and Components of Population Change: 2010-2019</a:t>
            </a:r>
          </a:p>
        </p:txBody>
      </p:sp>
    </p:spTree>
    <p:extLst>
      <p:ext uri="{BB962C8B-B14F-4D97-AF65-F5344CB8AC3E}">
        <p14:creationId xmlns:p14="http://schemas.microsoft.com/office/powerpoint/2010/main" val="32523818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436FA6-AD46-4F5F-A179-2ACD4FC99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Migration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9FB2EAB-39B8-4DFB-8238-3B5EFD3D0C27}"/>
              </a:ext>
            </a:extLst>
          </p:cNvPr>
          <p:cNvGraphicFramePr>
            <a:graphicFrameLocks noGrp="1"/>
          </p:cNvGraphicFramePr>
          <p:nvPr/>
        </p:nvGraphicFramePr>
        <p:xfrm>
          <a:off x="990600" y="1485899"/>
          <a:ext cx="7372350" cy="4079072"/>
        </p:xfrm>
        <a:graphic>
          <a:graphicData uri="http://schemas.openxmlformats.org/drawingml/2006/table">
            <a:tbl>
              <a:tblPr/>
              <a:tblGrid>
                <a:gridCol w="2240854">
                  <a:extLst>
                    <a:ext uri="{9D8B030D-6E8A-4147-A177-3AD203B41FA5}">
                      <a16:colId xmlns:a16="http://schemas.microsoft.com/office/drawing/2014/main" val="4073964015"/>
                    </a:ext>
                  </a:extLst>
                </a:gridCol>
                <a:gridCol w="2016161">
                  <a:extLst>
                    <a:ext uri="{9D8B030D-6E8A-4147-A177-3AD203B41FA5}">
                      <a16:colId xmlns:a16="http://schemas.microsoft.com/office/drawing/2014/main" val="2163824575"/>
                    </a:ext>
                  </a:extLst>
                </a:gridCol>
                <a:gridCol w="1949362">
                  <a:extLst>
                    <a:ext uri="{9D8B030D-6E8A-4147-A177-3AD203B41FA5}">
                      <a16:colId xmlns:a16="http://schemas.microsoft.com/office/drawing/2014/main" val="3067348396"/>
                    </a:ext>
                  </a:extLst>
                </a:gridCol>
                <a:gridCol w="1165973">
                  <a:extLst>
                    <a:ext uri="{9D8B030D-6E8A-4147-A177-3AD203B41FA5}">
                      <a16:colId xmlns:a16="http://schemas.microsoft.com/office/drawing/2014/main" val="3147726078"/>
                    </a:ext>
                  </a:extLst>
                </a:gridCol>
              </a:tblGrid>
              <a:tr h="88248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State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rial" panose="020B0604020202020204" pitchFamily="34" charset="0"/>
                        </a:rPr>
                        <a:t>Out of WI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Into WI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Net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88366"/>
                  </a:ext>
                </a:extLst>
              </a:tr>
              <a:tr h="45431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Minnesota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18,403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17,524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-879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6338491"/>
                  </a:ext>
                </a:extLst>
              </a:tr>
              <a:tr h="44124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Illinois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12,021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22,402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10,381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9567271"/>
                  </a:ext>
                </a:extLst>
              </a:tr>
              <a:tr h="44124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All US State 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101,668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107,973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6,305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7896886"/>
                  </a:ext>
                </a:extLst>
              </a:tr>
              <a:tr h="41672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Net IL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-4,076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1973213"/>
                  </a:ext>
                </a:extLst>
              </a:tr>
              <a:tr h="416729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"/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7298519"/>
                  </a:ext>
                </a:extLst>
              </a:tr>
              <a:tr h="416729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>
                          <a:effectLst/>
                          <a:latin typeface="Arial" panose="020B0604020202020204" pitchFamily="34" charset="0"/>
                        </a:rPr>
                        <a:t>IL and MN account for 29.9% of WI's domestic out-migration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163583"/>
                  </a:ext>
                </a:extLst>
              </a:tr>
              <a:tr h="416729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 dirty="0">
                          <a:effectLst/>
                          <a:latin typeface="Arial" panose="020B0604020202020204" pitchFamily="34" charset="0"/>
                        </a:rPr>
                        <a:t>IL and MN account for 37.0% of WI's domestic in-migration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8162274"/>
                  </a:ext>
                </a:extLst>
              </a:tr>
            </a:tbl>
          </a:graphicData>
        </a:graphic>
      </p:graphicFrame>
      <p:sp>
        <p:nvSpPr>
          <p:cNvPr id="5" name="TextBox 11">
            <a:extLst>
              <a:ext uri="{FF2B5EF4-FFF2-40B4-BE49-F238E27FC236}">
                <a16:creationId xmlns:a16="http://schemas.microsoft.com/office/drawing/2014/main" id="{F4FB46EB-6A14-4153-AAD7-5B164CB4D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19800"/>
            <a:ext cx="63246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03250" indent="-60325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032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032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032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032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6032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032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032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032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032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603250" marR="0" lvl="0" indent="-6032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603250" algn="l"/>
              </a:tabLst>
              <a:defRPr/>
            </a:pPr>
            <a:r>
              <a:rPr kumimoji="0" lang="en-US" alt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Source: US Census Bureau; State-to-State Migration Flows, 2019</a:t>
            </a:r>
          </a:p>
        </p:txBody>
      </p:sp>
    </p:spTree>
    <p:extLst>
      <p:ext uri="{BB962C8B-B14F-4D97-AF65-F5344CB8AC3E}">
        <p14:creationId xmlns:p14="http://schemas.microsoft.com/office/powerpoint/2010/main" val="12780009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0EFBA9-F7A1-4F89-B7EC-E8E07E17A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Lack of Childcare Access*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783AA9C-A22D-49AD-83CC-B6C4ECB94550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429377388"/>
              </p:ext>
            </p:extLst>
          </p:nvPr>
        </p:nvGraphicFramePr>
        <p:xfrm>
          <a:off x="622496" y="1219200"/>
          <a:ext cx="78867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1">
            <a:extLst>
              <a:ext uri="{FF2B5EF4-FFF2-40B4-BE49-F238E27FC236}">
                <a16:creationId xmlns:a16="http://schemas.microsoft.com/office/drawing/2014/main" id="{A8E7AA34-AAF7-4432-80EF-C65AE7BE3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59462"/>
            <a:ext cx="63246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03250" indent="-60325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032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032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032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032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6032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032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032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032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032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750" dirty="0">
                <a:solidFill>
                  <a:srgbClr val="000000"/>
                </a:solidFill>
                <a:latin typeface="Calibri" panose="020F0502020204030204" pitchFamily="34" charset="0"/>
              </a:rPr>
              <a:t>Source: US Census Bureau Household Pulse Survey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750" dirty="0">
                <a:solidFill>
                  <a:srgbClr val="000000"/>
                </a:solidFill>
                <a:latin typeface="Calibri" panose="020F0502020204030204" pitchFamily="34" charset="0"/>
              </a:rPr>
              <a:t>*Note: Categories are NOT mutually exclusive</a:t>
            </a:r>
          </a:p>
        </p:txBody>
      </p:sp>
    </p:spTree>
    <p:extLst>
      <p:ext uri="{BB962C8B-B14F-4D97-AF65-F5344CB8AC3E}">
        <p14:creationId xmlns:p14="http://schemas.microsoft.com/office/powerpoint/2010/main" val="12840624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1C552E-4BD4-4342-BAE5-0E4E26692AB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981200"/>
            <a:ext cx="7886700" cy="2686050"/>
          </a:xfrm>
        </p:spPr>
        <p:txBody>
          <a:bodyPr/>
          <a:lstStyle/>
          <a:p>
            <a:pPr marL="0" indent="0" algn="ctr">
              <a:lnSpc>
                <a:spcPct val="200000"/>
              </a:lnSpc>
              <a:spcBef>
                <a:spcPts val="900"/>
              </a:spcBef>
              <a:buNone/>
            </a:pPr>
            <a:r>
              <a:rPr lang="en-US" b="1" dirty="0"/>
              <a:t>There are two classes of jobs in the new age:</a:t>
            </a:r>
          </a:p>
          <a:p>
            <a:pPr marL="385763" indent="-385763" algn="ctr">
              <a:lnSpc>
                <a:spcPct val="200000"/>
              </a:lnSpc>
              <a:spcBef>
                <a:spcPts val="900"/>
              </a:spcBef>
              <a:buAutoNum type="arabicPeriod"/>
            </a:pPr>
            <a:r>
              <a:rPr lang="en-US" dirty="0"/>
              <a:t>Those that are augmented by automation</a:t>
            </a:r>
          </a:p>
          <a:p>
            <a:pPr marL="385763" indent="-385763" algn="ctr">
              <a:lnSpc>
                <a:spcPct val="200000"/>
              </a:lnSpc>
              <a:spcBef>
                <a:spcPts val="900"/>
              </a:spcBef>
              <a:buAutoNum type="arabicPeriod"/>
            </a:pPr>
            <a:r>
              <a:rPr lang="en-US" dirty="0"/>
              <a:t>Those that are replaced by automation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87BC2E-FCDF-494E-912A-C0657556C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Automation</a:t>
            </a:r>
          </a:p>
        </p:txBody>
      </p:sp>
    </p:spTree>
    <p:extLst>
      <p:ext uri="{BB962C8B-B14F-4D97-AF65-F5344CB8AC3E}">
        <p14:creationId xmlns:p14="http://schemas.microsoft.com/office/powerpoint/2010/main" val="25588825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C22711-9D99-40FF-A9A3-3B929930F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361706"/>
          </a:xfrm>
        </p:spPr>
        <p:txBody>
          <a:bodyPr/>
          <a:lstStyle/>
          <a:p>
            <a:r>
              <a:rPr lang="en-US" sz="2700" dirty="0"/>
              <a:t>Propensity for Automation by Occupational Group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9AB2420A-120B-47E7-848A-E9B381378062}"/>
              </a:ext>
            </a:extLst>
          </p:cNvPr>
          <p:cNvGraphicFramePr>
            <a:graphicFrameLocks/>
          </p:cNvGraphicFramePr>
          <p:nvPr/>
        </p:nvGraphicFramePr>
        <p:xfrm>
          <a:off x="685800" y="1219200"/>
          <a:ext cx="78486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Box 10">
            <a:extLst>
              <a:ext uri="{FF2B5EF4-FFF2-40B4-BE49-F238E27FC236}">
                <a16:creationId xmlns:a16="http://schemas.microsoft.com/office/drawing/2014/main" id="{BCD03F0E-E5B1-4762-B2BD-2B7A0FE33B84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1524000" y="6400800"/>
            <a:ext cx="474345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000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000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000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000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000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000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000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000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000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" dirty="0">
                <a:solidFill>
                  <a:schemeClr val="bg1"/>
                </a:solidFill>
                <a:latin typeface="+mn-lt"/>
              </a:rPr>
              <a:t>Source: The Future of Employment: How Susceptible are Jobs to </a:t>
            </a:r>
            <a:r>
              <a:rPr lang="en-US" altLang="en-US" sz="600" dirty="0" err="1">
                <a:solidFill>
                  <a:schemeClr val="bg1"/>
                </a:solidFill>
                <a:latin typeface="+mn-lt"/>
              </a:rPr>
              <a:t>Computerisation</a:t>
            </a:r>
            <a:r>
              <a:rPr lang="en-US" altLang="en-US" sz="600" dirty="0">
                <a:solidFill>
                  <a:schemeClr val="bg1"/>
                </a:solidFill>
                <a:latin typeface="+mn-lt"/>
              </a:rPr>
              <a:t>, C.B. Frey and M.A. Osborne, September 17, 2013, Oxford Martin School, </a:t>
            </a:r>
            <a:r>
              <a:rPr lang="en-US" altLang="en-US" sz="675" dirty="0">
                <a:solidFill>
                  <a:schemeClr val="bg1"/>
                </a:solidFill>
                <a:latin typeface="+mn-lt"/>
              </a:rPr>
              <a:t>University of Oxford; OES, OEA.</a:t>
            </a:r>
          </a:p>
        </p:txBody>
      </p:sp>
    </p:spTree>
    <p:extLst>
      <p:ext uri="{BB962C8B-B14F-4D97-AF65-F5344CB8AC3E}">
        <p14:creationId xmlns:p14="http://schemas.microsoft.com/office/powerpoint/2010/main" val="7083627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A3ECB30D-71F8-408E-9D1A-A94133BDE4C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171" name="Subtitle 2">
            <a:extLst>
              <a:ext uri="{FF2B5EF4-FFF2-40B4-BE49-F238E27FC236}">
                <a16:creationId xmlns:a16="http://schemas.microsoft.com/office/drawing/2014/main" id="{54D1AE20-3657-4B91-88F0-8C63B3BE82F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172" name="Picture 1">
            <a:extLst>
              <a:ext uri="{FF2B5EF4-FFF2-40B4-BE49-F238E27FC236}">
                <a16:creationId xmlns:a16="http://schemas.microsoft.com/office/drawing/2014/main" id="{17360355-BEF6-4BDA-A465-324F50EED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28725"/>
            <a:ext cx="6858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244FF20D-A91E-4ECE-BAE7-6AB9DFAF1C4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195" name="Subtitle 2">
            <a:extLst>
              <a:ext uri="{FF2B5EF4-FFF2-40B4-BE49-F238E27FC236}">
                <a16:creationId xmlns:a16="http://schemas.microsoft.com/office/drawing/2014/main" id="{2D75A1F9-CF8B-45BA-B93B-8634444757F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196" name="Picture 1">
            <a:extLst>
              <a:ext uri="{FF2B5EF4-FFF2-40B4-BE49-F238E27FC236}">
                <a16:creationId xmlns:a16="http://schemas.microsoft.com/office/drawing/2014/main" id="{DB84EFC7-F9D2-4742-88F6-E194E85AA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7673975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F2461764-2A77-496F-B879-698453280D7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219" name="Subtitle 2">
            <a:extLst>
              <a:ext uri="{FF2B5EF4-FFF2-40B4-BE49-F238E27FC236}">
                <a16:creationId xmlns:a16="http://schemas.microsoft.com/office/drawing/2014/main" id="{FCFD8D03-453B-4EDE-8B69-C2F0F9DC933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9220" name="Picture 1">
            <a:extLst>
              <a:ext uri="{FF2B5EF4-FFF2-40B4-BE49-F238E27FC236}">
                <a16:creationId xmlns:a16="http://schemas.microsoft.com/office/drawing/2014/main" id="{BF53A9E7-E7F6-4A88-945D-96D4867D0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1219200"/>
            <a:ext cx="7634287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3728A5C-EF78-486A-BE0E-69DD8FAF70F5}"/>
              </a:ext>
            </a:extLst>
          </p:cNvPr>
          <p:cNvSpPr txBox="1">
            <a:spLocks/>
          </p:cNvSpPr>
          <p:nvPr/>
        </p:nvSpPr>
        <p:spPr>
          <a:xfrm>
            <a:off x="2571750" y="1771650"/>
            <a:ext cx="3657600" cy="25717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5800" b="1" dirty="0">
                <a:solidFill>
                  <a:srgbClr val="333333"/>
                </a:solidFill>
                <a:latin typeface="Colonna MT" panose="04020805060202030203" pitchFamily="82" charset="0"/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2425786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199D92-DCD7-40CD-A7E6-B8CA02785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8938"/>
            <a:ext cx="9144000" cy="677863"/>
          </a:xfrm>
        </p:spPr>
        <p:txBody>
          <a:bodyPr/>
          <a:lstStyle/>
          <a:p>
            <a:r>
              <a:rPr lang="en-US" sz="3600" dirty="0"/>
              <a:t>Sales, Food and Beverage Stores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DACAA4-D532-43C2-892C-6B45B697EDD6}"/>
              </a:ext>
            </a:extLst>
          </p:cNvPr>
          <p:cNvSpPr txBox="1"/>
          <p:nvPr/>
        </p:nvSpPr>
        <p:spPr>
          <a:xfrm>
            <a:off x="838200" y="5980584"/>
            <a:ext cx="4876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Advance Retail Sales: Food and Beverage Stores; BEA; FRED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5BF7C6-28EA-43D5-A0D1-6F76A3CFD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19200"/>
            <a:ext cx="7924800" cy="476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619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B120BA-5E69-4CF0-BBD3-2E124D532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1" y="457200"/>
            <a:ext cx="8534400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956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56B339-87C6-4EFF-B0A2-6D9D3FFCC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319" y="302036"/>
            <a:ext cx="7886700" cy="779318"/>
          </a:xfrm>
        </p:spPr>
        <p:txBody>
          <a:bodyPr/>
          <a:lstStyle/>
          <a:p>
            <a:r>
              <a:rPr lang="en-US" sz="4800" dirty="0"/>
              <a:t>AI Skill Exposure</a:t>
            </a:r>
            <a:br>
              <a:rPr lang="en-US" dirty="0"/>
            </a:br>
            <a:endParaRPr lang="en-US" sz="2800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B7D7D16B-8620-4993-9FC3-6332A5D523C0}"/>
              </a:ext>
            </a:extLst>
          </p:cNvPr>
          <p:cNvSpPr txBox="1">
            <a:spLocks/>
          </p:cNvSpPr>
          <p:nvPr/>
        </p:nvSpPr>
        <p:spPr>
          <a:xfrm>
            <a:off x="1428750" y="5543550"/>
            <a:ext cx="2628900" cy="2330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900"/>
              </a:spcBef>
              <a:buNone/>
            </a:pPr>
            <a:r>
              <a:rPr lang="en-US" sz="900" dirty="0">
                <a:solidFill>
                  <a:schemeClr val="bg1"/>
                </a:solidFill>
              </a:rPr>
              <a:t>Source: Brookings analysis of Webb (2019)</a:t>
            </a:r>
          </a:p>
          <a:p>
            <a:pPr marL="0" indent="0" algn="ctr">
              <a:lnSpc>
                <a:spcPct val="100000"/>
              </a:lnSpc>
              <a:spcBef>
                <a:spcPts val="900"/>
              </a:spcBef>
              <a:buNone/>
            </a:pPr>
            <a:endParaRPr lang="en-US" sz="21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8AC887-52EC-4F4B-B505-B0B4F6324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1514475"/>
            <a:ext cx="2305051" cy="4262171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ECE94B4-2D24-4609-AAB0-F333C640A7BD}"/>
              </a:ext>
            </a:extLst>
          </p:cNvPr>
          <p:cNvGraphicFramePr>
            <a:graphicFrameLocks/>
          </p:cNvGraphicFramePr>
          <p:nvPr/>
        </p:nvGraphicFramePr>
        <p:xfrm>
          <a:off x="628651" y="1285875"/>
          <a:ext cx="6153149" cy="4810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441482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ABBBAF2F-FD4B-4367-A267-4267E370A3C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7651" name="Subtitle 2">
            <a:extLst>
              <a:ext uri="{FF2B5EF4-FFF2-40B4-BE49-F238E27FC236}">
                <a16:creationId xmlns:a16="http://schemas.microsoft.com/office/drawing/2014/main" id="{CEF9504A-06D8-416C-B88C-5AF31C2E24E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7652" name="Picture 1">
            <a:extLst>
              <a:ext uri="{FF2B5EF4-FFF2-40B4-BE49-F238E27FC236}">
                <a16:creationId xmlns:a16="http://schemas.microsoft.com/office/drawing/2014/main" id="{5F07B46C-B72F-4091-9BD0-7EED222E9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1450"/>
            <a:ext cx="883920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C22711-9D99-40FF-A9A3-3B929930F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6" y="304800"/>
            <a:ext cx="9144000" cy="609600"/>
          </a:xfrm>
        </p:spPr>
        <p:txBody>
          <a:bodyPr/>
          <a:lstStyle/>
          <a:p>
            <a:r>
              <a:rPr lang="en-US" dirty="0"/>
              <a:t>They’re Here</a:t>
            </a:r>
          </a:p>
        </p:txBody>
      </p:sp>
      <p:pic>
        <p:nvPicPr>
          <p:cNvPr id="9" name="Online Media 8" title="Do You Love Me?">
            <a:hlinkClick r:id="" action="ppaction://media"/>
            <a:extLst>
              <a:ext uri="{FF2B5EF4-FFF2-40B4-BE49-F238E27FC236}">
                <a16:creationId xmlns:a16="http://schemas.microsoft.com/office/drawing/2014/main" id="{E7710AB4-92EF-456F-80A0-82C12FEB32E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8600" y="1219200"/>
            <a:ext cx="8794019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3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199D92-DCD7-40CD-A7E6-B8CA02785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667B85-6A99-470A-8452-C7C67062C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388938"/>
            <a:ext cx="7886700" cy="563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01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199D92-DCD7-40CD-A7E6-B8CA02785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Careful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626429-E25E-48C5-BE70-D5CBA5967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57200"/>
            <a:ext cx="8153399" cy="556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577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482259-EE1D-4910-AF6E-F6CD17A76C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1525" y="2343150"/>
            <a:ext cx="7600950" cy="1485900"/>
          </a:xfrm>
        </p:spPr>
        <p:txBody>
          <a:bodyPr/>
          <a:lstStyle/>
          <a:p>
            <a:pPr marL="0" indent="0" algn="ctr">
              <a:buNone/>
            </a:pPr>
            <a:r>
              <a:rPr lang="en-US" sz="6600" b="1" dirty="0"/>
              <a:t>Questions?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DB68BD9-E193-41B5-8623-0FB16C93C55D}"/>
              </a:ext>
            </a:extLst>
          </p:cNvPr>
          <p:cNvSpPr txBox="1">
            <a:spLocks/>
          </p:cNvSpPr>
          <p:nvPr/>
        </p:nvSpPr>
        <p:spPr>
          <a:xfrm>
            <a:off x="0" y="3714750"/>
            <a:ext cx="9144000" cy="51435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 spc="30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en-US" sz="1350" b="1" spc="225" dirty="0">
                <a:solidFill>
                  <a:schemeClr val="accent6"/>
                </a:solidFill>
                <a:latin typeface="Open Sans"/>
              </a:rPr>
              <a:t>DENNIS K. WINTERS</a:t>
            </a:r>
          </a:p>
          <a:p>
            <a:pPr defTabSz="685800">
              <a:defRPr/>
            </a:pPr>
            <a:r>
              <a:rPr lang="en-US" sz="1350" spc="225" dirty="0">
                <a:solidFill>
                  <a:schemeClr val="accent6"/>
                </a:solidFill>
                <a:latin typeface="Open Sans"/>
              </a:rPr>
              <a:t>Chief Economist</a:t>
            </a:r>
            <a:endParaRPr lang="en-US" sz="1200" spc="225" dirty="0">
              <a:solidFill>
                <a:schemeClr val="accent6"/>
              </a:solidFill>
              <a:latin typeface="Open Sans"/>
            </a:endParaRPr>
          </a:p>
          <a:p>
            <a:pPr defTabSz="685800">
              <a:defRPr/>
            </a:pPr>
            <a:r>
              <a:rPr lang="en-US" sz="1350" dirty="0">
                <a:solidFill>
                  <a:schemeClr val="accent6"/>
                </a:solidFill>
                <a:latin typeface="Open Sans"/>
                <a:hlinkClick r:id="rId2"/>
              </a:rPr>
              <a:t>Dennis.Winters@dwd.Wisconsin.gov</a:t>
            </a:r>
            <a:endParaRPr lang="en-US" sz="1350" dirty="0">
              <a:solidFill>
                <a:schemeClr val="accent6"/>
              </a:solidFill>
              <a:latin typeface="Open Sans"/>
            </a:endParaRPr>
          </a:p>
          <a:p>
            <a:pPr defTabSz="685800">
              <a:defRPr/>
            </a:pPr>
            <a:endParaRPr lang="en-US" sz="1350" spc="225" dirty="0">
              <a:solidFill>
                <a:schemeClr val="accent6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26888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199D92-DCD7-40CD-A7E6-B8CA02785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Unemployment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2D5555-9DC3-4B77-8807-60F63AAC5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219199"/>
            <a:ext cx="7886700" cy="487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59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199D92-DCD7-40CD-A7E6-B8CA02785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Employment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EECE18E-ACE8-4201-96ED-CE2FA3E4E1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556150"/>
              </p:ext>
            </p:extLst>
          </p:nvPr>
        </p:nvGraphicFramePr>
        <p:xfrm>
          <a:off x="628650" y="1199028"/>
          <a:ext cx="7886700" cy="4896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80400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199D92-DCD7-40CD-A7E6-B8CA02785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Unemployment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0B6A7D-C959-4944-AF3D-638E5D805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219199"/>
            <a:ext cx="7886700" cy="487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66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199D92-DCD7-40CD-A7E6-B8CA02785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Wisconsin Jobs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6E767F-0BE6-4559-BBBA-FDFA2436AB52}"/>
              </a:ext>
            </a:extLst>
          </p:cNvPr>
          <p:cNvSpPr/>
          <p:nvPr/>
        </p:nvSpPr>
        <p:spPr>
          <a:xfrm>
            <a:off x="2438400" y="1676399"/>
            <a:ext cx="609600" cy="4038600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3C0F26-7BB0-4A1F-963E-5CBC339A73EA}"/>
              </a:ext>
            </a:extLst>
          </p:cNvPr>
          <p:cNvSpPr/>
          <p:nvPr/>
        </p:nvSpPr>
        <p:spPr>
          <a:xfrm>
            <a:off x="7239000" y="1676399"/>
            <a:ext cx="76200" cy="4038600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B2D466-7F21-4D20-8EDB-52118CC8B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295400"/>
            <a:ext cx="78867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61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F5357B-CBA7-4EE3-AE1C-07D6FF2FF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04800"/>
            <a:ext cx="8001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66934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">
  <a:themeElements>
    <a:clrScheme name="Custom 1">
      <a:dk1>
        <a:srgbClr val="FFFFFF"/>
      </a:dk1>
      <a:lt1>
        <a:sysClr val="window" lastClr="FFFFFF"/>
      </a:lt1>
      <a:dk2>
        <a:srgbClr val="FFFFFF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5C7DC"/>
      </a:hlink>
      <a:folHlink>
        <a:srgbClr val="FFC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ner Slid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melin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Quote">
  <a:themeElements>
    <a:clrScheme name="Custom 1">
      <a:dk1>
        <a:srgbClr val="FFFFFF"/>
      </a:dk1>
      <a:lt1>
        <a:sysClr val="window" lastClr="FFFFFF"/>
      </a:lt1>
      <a:dk2>
        <a:srgbClr val="FFFFFF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5C7DC"/>
      </a:hlink>
      <a:folHlink>
        <a:srgbClr val="FFC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nner Alternative">
  <a:themeElements>
    <a:clrScheme name="Custom 1">
      <a:dk1>
        <a:srgbClr val="FFFFFF"/>
      </a:dk1>
      <a:lt1>
        <a:sysClr val="window" lastClr="FFFFFF"/>
      </a:lt1>
      <a:dk2>
        <a:srgbClr val="FFFFFF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5C7DC"/>
      </a:hlink>
      <a:folHlink>
        <a:srgbClr val="FFC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losing 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ustom 1">
      <a:majorFont>
        <a:latin typeface="Raleway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ocial">
  <a:themeElements>
    <a:clrScheme name="Custom 1">
      <a:dk1>
        <a:srgbClr val="FFFFFF"/>
      </a:dk1>
      <a:lt1>
        <a:sysClr val="window" lastClr="FFFFFF"/>
      </a:lt1>
      <a:dk2>
        <a:srgbClr val="FFFFFF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5C7DC"/>
      </a:hlink>
      <a:folHlink>
        <a:srgbClr val="FFC000"/>
      </a:folHlink>
    </a:clrScheme>
    <a:fontScheme name="Custom 1">
      <a:majorFont>
        <a:latin typeface="Raleway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19741</TotalTime>
  <Words>568</Words>
  <Application>Microsoft Office PowerPoint</Application>
  <PresentationFormat>On-screen Show (4:3)</PresentationFormat>
  <Paragraphs>138</Paragraphs>
  <Slides>46</Slides>
  <Notes>4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0" baseType="lpstr">
      <vt:lpstr>Century Gothic</vt:lpstr>
      <vt:lpstr>Arial</vt:lpstr>
      <vt:lpstr>Colonna MT</vt:lpstr>
      <vt:lpstr>Raleway</vt:lpstr>
      <vt:lpstr>Calibri</vt:lpstr>
      <vt:lpstr>Open Sans</vt:lpstr>
      <vt:lpstr>Title Slide</vt:lpstr>
      <vt:lpstr>Inner Slide</vt:lpstr>
      <vt:lpstr>Timeline</vt:lpstr>
      <vt:lpstr>Quote</vt:lpstr>
      <vt:lpstr>Inner Alternative</vt:lpstr>
      <vt:lpstr>Closing </vt:lpstr>
      <vt:lpstr>Social</vt:lpstr>
      <vt:lpstr>Chart</vt:lpstr>
      <vt:lpstr>PowerPoint Presentation</vt:lpstr>
      <vt:lpstr>Be Careful</vt:lpstr>
      <vt:lpstr>Gross Domestic Product</vt:lpstr>
      <vt:lpstr>Sales, Food and Beverage Stores</vt:lpstr>
      <vt:lpstr>Unemployment</vt:lpstr>
      <vt:lpstr>Employment</vt:lpstr>
      <vt:lpstr>Unemployment</vt:lpstr>
      <vt:lpstr>Wisconsin Jobs</vt:lpstr>
      <vt:lpstr>PowerPoint Presentation</vt:lpstr>
      <vt:lpstr>Employment Reactions</vt:lpstr>
      <vt:lpstr>Employment Reactions</vt:lpstr>
      <vt:lpstr>Employment Reactions</vt:lpstr>
      <vt:lpstr>Gross Domestic Product</vt:lpstr>
      <vt:lpstr>Jobs</vt:lpstr>
      <vt:lpstr>Output Recovery</vt:lpstr>
      <vt:lpstr>Job Recovery</vt:lpstr>
      <vt:lpstr>How Jobs are Tracking</vt:lpstr>
      <vt:lpstr>Industry Costs</vt:lpstr>
      <vt:lpstr>Wages</vt:lpstr>
      <vt:lpstr>Industry Wages</vt:lpstr>
      <vt:lpstr>PowerPoint Presentation</vt:lpstr>
      <vt:lpstr>Wisconsin’s Workforce Growth</vt:lpstr>
      <vt:lpstr>Fertility Rates</vt:lpstr>
      <vt:lpstr>Labor Force Participation Rate by Age</vt:lpstr>
      <vt:lpstr>Labor Force Participation Rate by Age</vt:lpstr>
      <vt:lpstr>Labor Force Participation Rate by Age</vt:lpstr>
      <vt:lpstr>Workforce</vt:lpstr>
      <vt:lpstr>Population</vt:lpstr>
      <vt:lpstr>Workforce/Jobs Balance</vt:lpstr>
      <vt:lpstr>Four Solutions</vt:lpstr>
      <vt:lpstr>Im- &amp; Migration</vt:lpstr>
      <vt:lpstr>Migration</vt:lpstr>
      <vt:lpstr>Lack of Childcare Access*</vt:lpstr>
      <vt:lpstr>Automation</vt:lpstr>
      <vt:lpstr>Propensity for Automation by Occupational Group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 Skill Exposure </vt:lpstr>
      <vt:lpstr>PowerPoint Presentation</vt:lpstr>
      <vt:lpstr>They’re Here</vt:lpstr>
      <vt:lpstr>PowerPoint Presentation</vt:lpstr>
      <vt:lpstr>Be Careful</vt:lpstr>
      <vt:lpstr>PowerPoint Presentation</vt:lpstr>
    </vt:vector>
  </TitlesOfParts>
  <Company>DWD - State of Wisconsin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Sheridan, Megan - DWD</dc:creator>
  <cp:lastModifiedBy>Kathy Davies</cp:lastModifiedBy>
  <cp:revision>352</cp:revision>
  <dcterms:created xsi:type="dcterms:W3CDTF">2019-02-11T16:51:56Z</dcterms:created>
  <dcterms:modified xsi:type="dcterms:W3CDTF">2022-02-10T19:44:51Z</dcterms:modified>
</cp:coreProperties>
</file>